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2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CEEI\Gr&#225;ficos%20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CEEI\Gr&#225;ficos%20Powerpoi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CEEI\Gr&#225;ficos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'[Gráficos Powerpoint.xlsx]Hoja1'!$C$5:$C$7</c:f>
              <c:strCache>
                <c:ptCount val="1"/>
                <c:pt idx="0">
                  <c:v>Emprendedores atendidos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'[Gráficos Powerpoint.xlsx]Hoja1'!$B$8:$B$10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Totales</c:v>
                </c:pt>
              </c:strCache>
            </c:strRef>
          </c:cat>
          <c:val>
            <c:numRef>
              <c:f>'[Gráficos Powerpoint.xlsx]Hoja1'!$C$8:$C$10</c:f>
              <c:numCache>
                <c:formatCode>General</c:formatCode>
                <c:ptCount val="3"/>
                <c:pt idx="0">
                  <c:v>117</c:v>
                </c:pt>
                <c:pt idx="1">
                  <c:v>121</c:v>
                </c:pt>
                <c:pt idx="2">
                  <c:v>238</c:v>
                </c:pt>
              </c:numCache>
            </c:numRef>
          </c:val>
        </c:ser>
        <c:ser>
          <c:idx val="1"/>
          <c:order val="1"/>
          <c:tx>
            <c:strRef>
              <c:f>'[Gráficos Powerpoint.xlsx]Hoja1'!$D$5:$D$7</c:f>
              <c:strCache>
                <c:ptCount val="1"/>
                <c:pt idx="0">
                  <c:v>Emprendedores dados de alta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'[Gráficos Powerpoint.xlsx]Hoja1'!$B$8:$B$10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Totales</c:v>
                </c:pt>
              </c:strCache>
            </c:strRef>
          </c:cat>
          <c:val>
            <c:numRef>
              <c:f>'[Gráficos Powerpoint.xlsx]Hoja1'!$D$8:$D$10</c:f>
              <c:numCache>
                <c:formatCode>General</c:formatCode>
                <c:ptCount val="3"/>
                <c:pt idx="0">
                  <c:v>30</c:v>
                </c:pt>
                <c:pt idx="1">
                  <c:v>37</c:v>
                </c:pt>
                <c:pt idx="2">
                  <c:v>67</c:v>
                </c:pt>
              </c:numCache>
            </c:numRef>
          </c:val>
        </c:ser>
        <c:ser>
          <c:idx val="2"/>
          <c:order val="2"/>
          <c:tx>
            <c:strRef>
              <c:f>'[Gráficos Powerpoint.xlsx]Hoja1'!$E$5:$E$7</c:f>
              <c:strCache>
                <c:ptCount val="1"/>
                <c:pt idx="0">
                  <c:v>Empresas atendidas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'[Gráficos Powerpoint.xlsx]Hoja1'!$B$8:$B$10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Totales</c:v>
                </c:pt>
              </c:strCache>
            </c:strRef>
          </c:cat>
          <c:val>
            <c:numRef>
              <c:f>'[Gráficos Powerpoint.xlsx]Hoja1'!$E$8:$E$10</c:f>
              <c:numCache>
                <c:formatCode>General</c:formatCode>
                <c:ptCount val="3"/>
                <c:pt idx="0">
                  <c:v>31</c:v>
                </c:pt>
                <c:pt idx="1">
                  <c:v>30</c:v>
                </c:pt>
                <c:pt idx="2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801536"/>
        <c:axId val="182803072"/>
        <c:axId val="0"/>
      </c:bar3DChart>
      <c:catAx>
        <c:axId val="182801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82803072"/>
        <c:crosses val="autoZero"/>
        <c:auto val="1"/>
        <c:lblAlgn val="ctr"/>
        <c:lblOffset val="100"/>
        <c:noMultiLvlLbl val="0"/>
      </c:catAx>
      <c:valAx>
        <c:axId val="18280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801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'[Gráficos Powerpoint.xlsx]Hoja1'!$C$21</c:f>
              <c:strCache>
                <c:ptCount val="1"/>
                <c:pt idx="0">
                  <c:v>Emprendedores atendidos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'[Gráficos Powerpoint.xlsx]Hoja1'!$B$22:$B$29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TOTALES</c:v>
                </c:pt>
              </c:strCache>
            </c:strRef>
          </c:cat>
          <c:val>
            <c:numRef>
              <c:f>'[Gráficos Powerpoint.xlsx]Hoja1'!$C$22:$C$29</c:f>
              <c:numCache>
                <c:formatCode>General</c:formatCode>
                <c:ptCount val="8"/>
                <c:pt idx="0">
                  <c:v>107</c:v>
                </c:pt>
                <c:pt idx="1">
                  <c:v>101</c:v>
                </c:pt>
                <c:pt idx="2">
                  <c:v>183</c:v>
                </c:pt>
                <c:pt idx="3">
                  <c:v>108</c:v>
                </c:pt>
                <c:pt idx="4">
                  <c:v>162</c:v>
                </c:pt>
                <c:pt idx="5">
                  <c:v>117</c:v>
                </c:pt>
                <c:pt idx="6">
                  <c:v>121</c:v>
                </c:pt>
                <c:pt idx="7">
                  <c:v>899</c:v>
                </c:pt>
              </c:numCache>
            </c:numRef>
          </c:val>
        </c:ser>
        <c:ser>
          <c:idx val="1"/>
          <c:order val="1"/>
          <c:tx>
            <c:strRef>
              <c:f>'[Gráficos Powerpoint.xlsx]Hoja1'!$D$21</c:f>
              <c:strCache>
                <c:ptCount val="1"/>
                <c:pt idx="0">
                  <c:v>Emprendedores dados de alta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'[Gráficos Powerpoint.xlsx]Hoja1'!$B$22:$B$29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TOTALES</c:v>
                </c:pt>
              </c:strCache>
            </c:strRef>
          </c:cat>
          <c:val>
            <c:numRef>
              <c:f>'[Gráficos Powerpoint.xlsx]Hoja1'!$D$22:$D$29</c:f>
              <c:numCache>
                <c:formatCode>General</c:formatCode>
                <c:ptCount val="8"/>
                <c:pt idx="0">
                  <c:v>13</c:v>
                </c:pt>
                <c:pt idx="1">
                  <c:v>32</c:v>
                </c:pt>
                <c:pt idx="2">
                  <c:v>57</c:v>
                </c:pt>
                <c:pt idx="3">
                  <c:v>42</c:v>
                </c:pt>
                <c:pt idx="4">
                  <c:v>30</c:v>
                </c:pt>
                <c:pt idx="5">
                  <c:v>30</c:v>
                </c:pt>
                <c:pt idx="6">
                  <c:v>37</c:v>
                </c:pt>
                <c:pt idx="7">
                  <c:v>241</c:v>
                </c:pt>
              </c:numCache>
            </c:numRef>
          </c:val>
        </c:ser>
        <c:ser>
          <c:idx val="2"/>
          <c:order val="2"/>
          <c:tx>
            <c:strRef>
              <c:f>'[Gráficos Powerpoint.xlsx]Hoja1'!$E$21</c:f>
              <c:strCache>
                <c:ptCount val="1"/>
                <c:pt idx="0">
                  <c:v>Empresas atendidas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'[Gráficos Powerpoint.xlsx]Hoja1'!$B$22:$B$29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TOTALES</c:v>
                </c:pt>
              </c:strCache>
            </c:strRef>
          </c:cat>
          <c:val>
            <c:numRef>
              <c:f>'[Gráficos Powerpoint.xlsx]Hoja1'!$E$22:$E$29</c:f>
              <c:numCache>
                <c:formatCode>General</c:formatCode>
                <c:ptCount val="8"/>
                <c:pt idx="2">
                  <c:v>6</c:v>
                </c:pt>
                <c:pt idx="3">
                  <c:v>13</c:v>
                </c:pt>
                <c:pt idx="4">
                  <c:v>24</c:v>
                </c:pt>
                <c:pt idx="5">
                  <c:v>31</c:v>
                </c:pt>
                <c:pt idx="6">
                  <c:v>30</c:v>
                </c:pt>
                <c:pt idx="7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722944"/>
        <c:axId val="182724480"/>
        <c:axId val="0"/>
      </c:bar3DChart>
      <c:catAx>
        <c:axId val="182722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82724480"/>
        <c:crosses val="autoZero"/>
        <c:auto val="1"/>
        <c:lblAlgn val="ctr"/>
        <c:lblOffset val="100"/>
        <c:noMultiLvlLbl val="0"/>
      </c:catAx>
      <c:valAx>
        <c:axId val="18272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722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'[Gráficos Powerpoint.xlsx]Hoja1'!$C$35:$C$36</c:f>
              <c:strCache>
                <c:ptCount val="1"/>
                <c:pt idx="0">
                  <c:v>Empresas contactadas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'[Gráficos Powerpoint.xlsx]Hoja1'!$B$37:$B$39</c:f>
              <c:strCache>
                <c:ptCount val="3"/>
                <c:pt idx="0">
                  <c:v>2016/17</c:v>
                </c:pt>
                <c:pt idx="1">
                  <c:v>2017/18</c:v>
                </c:pt>
                <c:pt idx="2">
                  <c:v>Totales</c:v>
                </c:pt>
              </c:strCache>
            </c:strRef>
          </c:cat>
          <c:val>
            <c:numRef>
              <c:f>'[Gráficos Powerpoint.xlsx]Hoja1'!$C$37:$C$39</c:f>
              <c:numCache>
                <c:formatCode>General</c:formatCode>
                <c:ptCount val="3"/>
                <c:pt idx="0">
                  <c:v>126</c:v>
                </c:pt>
                <c:pt idx="1">
                  <c:v>128</c:v>
                </c:pt>
                <c:pt idx="2">
                  <c:v>254</c:v>
                </c:pt>
              </c:numCache>
            </c:numRef>
          </c:val>
        </c:ser>
        <c:ser>
          <c:idx val="1"/>
          <c:order val="1"/>
          <c:tx>
            <c:strRef>
              <c:f>'[Gráficos Powerpoint.xlsx]Hoja1'!$D$35:$D$36</c:f>
              <c:strCache>
                <c:ptCount val="1"/>
                <c:pt idx="0">
                  <c:v>Empresas adheridas p. vendedores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'[Gráficos Powerpoint.xlsx]Hoja1'!$B$37:$B$39</c:f>
              <c:strCache>
                <c:ptCount val="3"/>
                <c:pt idx="0">
                  <c:v>2016/17</c:v>
                </c:pt>
                <c:pt idx="1">
                  <c:v>2017/18</c:v>
                </c:pt>
                <c:pt idx="2">
                  <c:v>Totales</c:v>
                </c:pt>
              </c:strCache>
            </c:strRef>
          </c:cat>
          <c:val>
            <c:numRef>
              <c:f>'[Gráficos Powerpoint.xlsx]Hoja1'!$D$37:$D$39</c:f>
              <c:numCache>
                <c:formatCode>General</c:formatCode>
                <c:ptCount val="3"/>
                <c:pt idx="0">
                  <c:v>51</c:v>
                </c:pt>
                <c:pt idx="1">
                  <c:v>54</c:v>
                </c:pt>
                <c:pt idx="2">
                  <c:v>105</c:v>
                </c:pt>
              </c:numCache>
            </c:numRef>
          </c:val>
        </c:ser>
        <c:ser>
          <c:idx val="2"/>
          <c:order val="2"/>
          <c:tx>
            <c:strRef>
              <c:f>'[Gráficos Powerpoint.xlsx]Hoja1'!$E$35:$E$36</c:f>
              <c:strCache>
                <c:ptCount val="1"/>
                <c:pt idx="0">
                  <c:v>Empresas adheridas p. compradores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'[Gráficos Powerpoint.xlsx]Hoja1'!$B$37:$B$39</c:f>
              <c:strCache>
                <c:ptCount val="3"/>
                <c:pt idx="0">
                  <c:v>2016/17</c:v>
                </c:pt>
                <c:pt idx="1">
                  <c:v>2017/18</c:v>
                </c:pt>
                <c:pt idx="2">
                  <c:v>Totales</c:v>
                </c:pt>
              </c:strCache>
            </c:strRef>
          </c:cat>
          <c:val>
            <c:numRef>
              <c:f>'[Gráficos Powerpoint.xlsx]Hoja1'!$E$37:$E$39</c:f>
              <c:numCache>
                <c:formatCode>General</c:formatCode>
                <c:ptCount val="3"/>
                <c:pt idx="0">
                  <c:v>9</c:v>
                </c:pt>
                <c:pt idx="1">
                  <c:v>19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773632"/>
        <c:axId val="182775168"/>
        <c:axId val="0"/>
      </c:bar3DChart>
      <c:catAx>
        <c:axId val="182773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82775168"/>
        <c:crosses val="autoZero"/>
        <c:auto val="1"/>
        <c:lblAlgn val="ctr"/>
        <c:lblOffset val="100"/>
        <c:noMultiLvlLbl val="0"/>
      </c:catAx>
      <c:valAx>
        <c:axId val="182775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773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6E3DC-34CD-46B7-9D87-7284DDBA3034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F7A73-5817-4350-A2C2-0DB7D5C46D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554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11A5F-96F4-4AF1-9106-F25E604808E2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7299D-7D96-43C6-8A1A-AEF0233462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90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299D-7D96-43C6-8A1A-AEF02334625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31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299D-7D96-43C6-8A1A-AEF02334625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43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299D-7D96-43C6-8A1A-AEF02334625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13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299D-7D96-43C6-8A1A-AEF02334625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299D-7D96-43C6-8A1A-AEF02334625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773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299D-7D96-43C6-8A1A-AEF02334625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49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299D-7D96-43C6-8A1A-AEF02334625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879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299D-7D96-43C6-8A1A-AEF02334625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702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299D-7D96-43C6-8A1A-AEF02334625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37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99A2-09A6-467C-A364-85CB04B81679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AD4-0E5E-4C13-806C-B456D2FC44D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99A2-09A6-467C-A364-85CB04B81679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AD4-0E5E-4C13-806C-B456D2FC44D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99A2-09A6-467C-A364-85CB04B81679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AD4-0E5E-4C13-806C-B456D2FC44DF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99A2-09A6-467C-A364-85CB04B81679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AD4-0E5E-4C13-806C-B456D2FC44DF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99A2-09A6-467C-A364-85CB04B81679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AD4-0E5E-4C13-806C-B456D2FC44D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99A2-09A6-467C-A364-85CB04B81679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AD4-0E5E-4C13-806C-B456D2FC44D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99A2-09A6-467C-A364-85CB04B81679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AD4-0E5E-4C13-806C-B456D2FC44D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99A2-09A6-467C-A364-85CB04B81679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AD4-0E5E-4C13-806C-B456D2FC44D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99A2-09A6-467C-A364-85CB04B81679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AD4-0E5E-4C13-806C-B456D2FC44D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99A2-09A6-467C-A364-85CB04B81679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AD4-0E5E-4C13-806C-B456D2FC44DF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99A2-09A6-467C-A364-85CB04B81679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0AD4-0E5E-4C13-806C-B456D2FC44DF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20A99A2-09A6-467C-A364-85CB04B81679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A1C0AD4-0E5E-4C13-806C-B456D2FC44DF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uario\Desktop\imag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712968" cy="4119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060848"/>
            <a:ext cx="4392488" cy="209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323528" y="47667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CÓMO </a:t>
            </a:r>
            <a:r>
              <a:rPr lang="es-ES" sz="3600" b="1" dirty="0">
                <a:solidFill>
                  <a:schemeClr val="bg1"/>
                </a:solidFill>
              </a:rPr>
              <a:t>APROVECHAR LOS RECURSOS DEL TERRITORIO PARA EMPRENDER Y CRECER</a:t>
            </a:r>
            <a:endParaRPr lang="es-ES" sz="3600" dirty="0">
              <a:solidFill>
                <a:schemeClr val="bg1"/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4643561" cy="1974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7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¿Quiénes somos?</a:t>
            </a:r>
            <a:endParaRPr lang="es-ES" sz="4000" b="1" dirty="0"/>
          </a:p>
        </p:txBody>
      </p:sp>
      <p:sp>
        <p:nvSpPr>
          <p:cNvPr id="6" name="5 Rectángulo"/>
          <p:cNvSpPr/>
          <p:nvPr/>
        </p:nvSpPr>
        <p:spPr>
          <a:xfrm>
            <a:off x="911127" y="270892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+mj-lt"/>
                <a:cs typeface="Arial" pitchFamily="34" charset="0"/>
              </a:rPr>
              <a:t>   El Consorcio se crea en agosto de 2010 y está formado por 10 municipios de la provincia de </a:t>
            </a:r>
            <a:r>
              <a:rPr lang="es-ES" dirty="0" smtClean="0">
                <a:latin typeface="+mj-lt"/>
                <a:cs typeface="Arial" pitchFamily="34" charset="0"/>
              </a:rPr>
              <a:t>Castellón , organizaciones sindicales y empresariales</a:t>
            </a:r>
            <a:endParaRPr lang="es-ES" dirty="0">
              <a:latin typeface="+mj-lt"/>
              <a:cs typeface="Arial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01008"/>
            <a:ext cx="1008112" cy="127986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3501008"/>
            <a:ext cx="1296144" cy="131402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18" y="3501008"/>
            <a:ext cx="1345654" cy="136336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01008"/>
            <a:ext cx="1440160" cy="13871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63" y="3501008"/>
            <a:ext cx="1225821" cy="133884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77221"/>
            <a:ext cx="1312376" cy="117205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07" y="4804105"/>
            <a:ext cx="1149089" cy="1217183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367" y="4797152"/>
            <a:ext cx="1317705" cy="1183245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51" y="4797152"/>
            <a:ext cx="1081681" cy="1320286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60" y="4797152"/>
            <a:ext cx="1155332" cy="1244204"/>
          </a:xfrm>
          <a:prstGeom prst="rect">
            <a:avLst/>
          </a:prstGeom>
        </p:spPr>
      </p:pic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03" y="1365256"/>
            <a:ext cx="2557587" cy="1271656"/>
          </a:xfrm>
        </p:spPr>
      </p:pic>
      <p:pic>
        <p:nvPicPr>
          <p:cNvPr id="1026" name="Picture 2" descr="C:\Users\usuario\Desktop\CEEI\logo cco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165304"/>
            <a:ext cx="1146325" cy="3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gt-pv.es/cms/templates/ugtpv2018_2/images/logo-15571858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165304"/>
            <a:ext cx="1008112" cy="44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esultado de imagen de logo cec castell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8" descr="Resultado de imagen de logo cec castellon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10" descr="Resultado de imagen de logo cec castellon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C:\Users\usuario\Desktop\CEEI\logo ce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185235"/>
            <a:ext cx="1071053" cy="38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34714" y="2276872"/>
            <a:ext cx="3528392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Creación </a:t>
            </a:r>
            <a:r>
              <a:rPr lang="es-ES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empleo</a:t>
            </a:r>
          </a:p>
          <a:p>
            <a:endPara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Objetivos</a:t>
            </a:r>
            <a:endParaRPr lang="es-ES" sz="4000" b="1" dirty="0"/>
          </a:p>
        </p:txBody>
      </p:sp>
      <p:sp>
        <p:nvSpPr>
          <p:cNvPr id="4" name="AutoShape 2" descr="Resultado de imagen de proyecto ceramica inkj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AutoShape 4" descr="Resultado de imagen de proyecto ceramica inkj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AutoShape 6" descr="Resultado de imagen de proyecto ceramica inkj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29779" y="3242679"/>
            <a:ext cx="359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  <a:cs typeface="Arial" panose="020B0604020202020204" pitchFamily="34" charset="0"/>
              </a:rPr>
              <a:t>Inserción </a:t>
            </a:r>
            <a:r>
              <a:rPr lang="es-ES" sz="2400" b="1" dirty="0" smtClean="0">
                <a:latin typeface="+mj-lt"/>
                <a:cs typeface="Arial" panose="020B0604020202020204" pitchFamily="34" charset="0"/>
              </a:rPr>
              <a:t>socio-laboral</a:t>
            </a:r>
            <a:endParaRPr lang="es-ES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47044" y="4038203"/>
            <a:ext cx="5391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latin typeface="+mj-lt"/>
                <a:cs typeface="Arial" panose="020B0604020202020204" pitchFamily="34" charset="0"/>
              </a:rPr>
              <a:t>Desarrollo </a:t>
            </a:r>
            <a:r>
              <a:rPr lang="es-ES" sz="2400" b="1" dirty="0">
                <a:latin typeface="+mj-lt"/>
                <a:cs typeface="Arial" panose="020B0604020202020204" pitchFamily="34" charset="0"/>
              </a:rPr>
              <a:t>económico y empresarial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80183" y="5280515"/>
            <a:ext cx="359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  <a:cs typeface="Arial" panose="020B0604020202020204" pitchFamily="34" charset="0"/>
              </a:rPr>
              <a:t>Desarrollo </a:t>
            </a:r>
            <a:r>
              <a:rPr lang="es-ES" sz="2400" b="1" dirty="0">
                <a:latin typeface="+mj-lt"/>
                <a:cs typeface="Arial" panose="020B0604020202020204" pitchFamily="34" charset="0"/>
              </a:rPr>
              <a:t>social</a:t>
            </a:r>
          </a:p>
        </p:txBody>
      </p:sp>
      <p:sp>
        <p:nvSpPr>
          <p:cNvPr id="11" name="AutoShape 8" descr="Resultado de imagen de proyecto ceramica inkje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2" name="AutoShape 10" descr="Resultado de imagen de proyecto ceramica inkje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39" y="2013756"/>
            <a:ext cx="2795613" cy="166466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8618"/>
            <a:ext cx="25922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Plan de acción 2011</a:t>
            </a:r>
            <a:endParaRPr lang="es-ES" sz="4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934716" y="201083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  <a:cs typeface="Arial" panose="020B0604020202020204" pitchFamily="34" charset="0"/>
              </a:rPr>
              <a:t>Antecedentes</a:t>
            </a:r>
            <a:endParaRPr lang="es-ES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05694" y="2852935"/>
            <a:ext cx="665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  <a:cs typeface="Arial" panose="020B0604020202020204" pitchFamily="34" charset="0"/>
              </a:rPr>
              <a:t>Ámbito </a:t>
            </a:r>
            <a:r>
              <a:rPr lang="es-ES" sz="2400" b="1" dirty="0" smtClean="0">
                <a:latin typeface="+mj-lt"/>
                <a:cs typeface="Arial" panose="020B0604020202020204" pitchFamily="34" charset="0"/>
              </a:rPr>
              <a:t>geográfico y poblacional</a:t>
            </a:r>
            <a:endParaRPr lang="es-ES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05694" y="364502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  <a:cs typeface="Arial" panose="020B0604020202020204" pitchFamily="34" charset="0"/>
              </a:rPr>
              <a:t>Tejido </a:t>
            </a:r>
            <a:r>
              <a:rPr lang="es-ES" sz="2400" b="1" dirty="0" smtClean="0">
                <a:latin typeface="+mj-lt"/>
                <a:cs typeface="Arial" panose="020B0604020202020204" pitchFamily="34" charset="0"/>
              </a:rPr>
              <a:t>empresarial</a:t>
            </a:r>
            <a:endParaRPr lang="es-ES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05694" y="4490343"/>
            <a:ext cx="703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  <a:cs typeface="Arial" panose="020B0604020202020204" pitchFamily="34" charset="0"/>
              </a:rPr>
              <a:t>Estadísticas </a:t>
            </a:r>
            <a:r>
              <a:rPr lang="es-ES" sz="2400" b="1" dirty="0" smtClean="0">
                <a:latin typeface="+mj-lt"/>
                <a:cs typeface="Arial" panose="020B0604020202020204" pitchFamily="34" charset="0"/>
              </a:rPr>
              <a:t>de la evolución del mercado</a:t>
            </a:r>
            <a:endParaRPr lang="es-ES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05694" y="537321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  <a:cs typeface="Arial" panose="020B0604020202020204" pitchFamily="34" charset="0"/>
              </a:rPr>
              <a:t>Líneas </a:t>
            </a:r>
            <a:r>
              <a:rPr lang="es-ES" sz="2400" b="1" dirty="0" smtClean="0">
                <a:latin typeface="+mj-lt"/>
                <a:cs typeface="Arial" panose="020B0604020202020204" pitchFamily="34" charset="0"/>
              </a:rPr>
              <a:t>de acción a desarrollar</a:t>
            </a:r>
            <a:endParaRPr lang="es-ES" sz="24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4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PROYECTOS EXPERIMENTALES </a:t>
            </a:r>
            <a:br>
              <a:rPr lang="es-ES" sz="3600" b="1" dirty="0" smtClean="0"/>
            </a:br>
            <a:r>
              <a:rPr lang="es-ES" sz="3600" b="1" dirty="0" smtClean="0"/>
              <a:t>2016-2018</a:t>
            </a:r>
            <a:endParaRPr lang="es-ES" sz="36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2092206"/>
            <a:ext cx="515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j-lt"/>
                <a:cs typeface="Arial" pitchFamily="34" charset="0"/>
              </a:rPr>
              <a:t>Asesoramiento a emprendedores y empresas</a:t>
            </a:r>
            <a:r>
              <a:rPr lang="es-ES" sz="2000" b="1" dirty="0" smtClean="0">
                <a:latin typeface="+mj-lt"/>
              </a:rPr>
              <a:t> </a:t>
            </a:r>
            <a:endParaRPr lang="es-ES" sz="2000" b="1" dirty="0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86174" y="4405754"/>
            <a:ext cx="518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j-lt"/>
                <a:cs typeface="Arial" pitchFamily="34" charset="0"/>
              </a:rPr>
              <a:t>  Tutorización en la  transmisión de empresas </a:t>
            </a:r>
            <a:endParaRPr lang="es-ES" sz="2000" b="1" dirty="0">
              <a:latin typeface="+mj-lt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2204863"/>
            <a:ext cx="2520953" cy="189071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4340673"/>
            <a:ext cx="2542567" cy="1906925"/>
          </a:xfrm>
          <a:prstGeom prst="rect">
            <a:avLst/>
          </a:prstGeom>
        </p:spPr>
      </p:pic>
      <p:pic>
        <p:nvPicPr>
          <p:cNvPr id="10" name="Imagen58"/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14321" y="2649418"/>
            <a:ext cx="2052228" cy="1248137"/>
          </a:xfrm>
          <a:prstGeom prst="rect">
            <a:avLst/>
          </a:prstGeom>
          <a:noFill/>
          <a:ln w="12573">
            <a:solidFill>
              <a:srgbClr val="000000"/>
            </a:solidFill>
            <a:prstDash val="solid"/>
          </a:ln>
        </p:spPr>
      </p:pic>
      <p:pic>
        <p:nvPicPr>
          <p:cNvPr id="11" name="Imagen40"/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811067" y="4882515"/>
            <a:ext cx="1970137" cy="1365084"/>
          </a:xfrm>
          <a:prstGeom prst="rect">
            <a:avLst/>
          </a:prstGeom>
          <a:noFill/>
          <a:ln w="12573">
            <a:solidFill>
              <a:srgbClr val="000000"/>
            </a:solidFill>
            <a:prstDash val="solid"/>
          </a:ln>
        </p:spPr>
      </p:pic>
      <p:pic>
        <p:nvPicPr>
          <p:cNvPr id="4098" name="Picture 2" descr="Labo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19629"/>
            <a:ext cx="1818726" cy="49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Asesoramiento a emprendedores y </a:t>
            </a:r>
            <a:br>
              <a:rPr lang="es-ES" b="1" dirty="0" smtClean="0"/>
            </a:br>
            <a:r>
              <a:rPr lang="es-ES" b="1" dirty="0" smtClean="0"/>
              <a:t>empresas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206084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+mj-lt"/>
                <a:cs typeface="Arial" pitchFamily="34" charset="0"/>
              </a:rPr>
              <a:t>Objetivo</a:t>
            </a:r>
            <a:endParaRPr lang="es-ES" b="1" dirty="0">
              <a:latin typeface="+mj-lt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2430181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Asesorar </a:t>
            </a:r>
            <a:r>
              <a:rPr lang="es-ES" dirty="0"/>
              <a:t>a los emprendedores </a:t>
            </a:r>
            <a:r>
              <a:rPr lang="es-ES" dirty="0" smtClean="0"/>
              <a:t>desde </a:t>
            </a:r>
            <a:r>
              <a:rPr lang="es-ES" dirty="0"/>
              <a:t>el inicio de la idea hasta la consolidación del proyecto </a:t>
            </a:r>
            <a:r>
              <a:rPr lang="es-ES" dirty="0" smtClean="0"/>
              <a:t>empresarial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3570200"/>
            <a:ext cx="271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+mj-lt"/>
                <a:cs typeface="Arial" pitchFamily="34" charset="0"/>
              </a:rPr>
              <a:t>Resultados 2017-2018</a:t>
            </a:r>
            <a:endParaRPr lang="es-ES" b="1" dirty="0">
              <a:latin typeface="+mj-lt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90542" y="3851756"/>
            <a:ext cx="271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+mj-lt"/>
                <a:cs typeface="Arial" pitchFamily="34" charset="0"/>
              </a:rPr>
              <a:t>Desde 2012</a:t>
            </a:r>
            <a:endParaRPr lang="es-ES" b="1" dirty="0">
              <a:latin typeface="+mj-lt"/>
              <a:cs typeface="Arial" pitchFamily="34" charset="0"/>
            </a:endParaRPr>
          </a:p>
        </p:txBody>
      </p:sp>
      <p:pic>
        <p:nvPicPr>
          <p:cNvPr id="10" name="Picture 2" descr="DirecciÃ³n General de Industria y de la PequeÃ±a y Mediana Empr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090" y="1616864"/>
            <a:ext cx="318135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ogo PA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85" y="2571200"/>
            <a:ext cx="2135807" cy="10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148297"/>
              </p:ext>
            </p:extLst>
          </p:nvPr>
        </p:nvGraphicFramePr>
        <p:xfrm>
          <a:off x="683568" y="4221088"/>
          <a:ext cx="3273211" cy="210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353673"/>
              </p:ext>
            </p:extLst>
          </p:nvPr>
        </p:nvGraphicFramePr>
        <p:xfrm>
          <a:off x="4391721" y="4163182"/>
          <a:ext cx="4248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468985" y="3307568"/>
            <a:ext cx="2245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899 emprendedores </a:t>
            </a:r>
          </a:p>
          <a:p>
            <a:r>
              <a:rPr lang="es-ES" sz="1400" dirty="0" smtClean="0"/>
              <a:t>241 altas</a:t>
            </a:r>
          </a:p>
          <a:p>
            <a:r>
              <a:rPr lang="es-ES" sz="1400" dirty="0" smtClean="0"/>
              <a:t>104 empresas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9864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Tutorización en la transmisión de empresas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206084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+mj-lt"/>
                <a:cs typeface="Arial" pitchFamily="34" charset="0"/>
              </a:rPr>
              <a:t>Objetivo</a:t>
            </a:r>
            <a:endParaRPr lang="es-ES" b="1" dirty="0">
              <a:latin typeface="+mj-lt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2430181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Asegurar </a:t>
            </a:r>
            <a:r>
              <a:rPr lang="es-ES" dirty="0"/>
              <a:t>la continuidad de empresas viables en peligro de desaparecer por problemas distintos a los económicos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16199" y="3766748"/>
            <a:ext cx="271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+mj-lt"/>
                <a:cs typeface="Arial" pitchFamily="34" charset="0"/>
              </a:rPr>
              <a:t>Resultados 2016- 2018</a:t>
            </a:r>
            <a:endParaRPr lang="es-ES" b="1" dirty="0">
              <a:latin typeface="+mj-lt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28608" y="4653136"/>
            <a:ext cx="271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+mj-lt"/>
                <a:cs typeface="Arial" pitchFamily="34" charset="0"/>
              </a:rPr>
              <a:t>254 Empresas atendidas</a:t>
            </a:r>
            <a:endParaRPr lang="es-ES" dirty="0">
              <a:latin typeface="+mj-lt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148064" y="5157192"/>
            <a:ext cx="271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+mj-lt"/>
                <a:cs typeface="Arial" pitchFamily="34" charset="0"/>
              </a:rPr>
              <a:t>133  Adheridas al Plan</a:t>
            </a:r>
            <a:endParaRPr lang="es-ES" dirty="0">
              <a:latin typeface="+mj-lt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32040" y="377481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+mj-lt"/>
                <a:cs typeface="Arial" pitchFamily="34" charset="0"/>
              </a:rPr>
              <a:t>1ª Entidad en toda España en la lista de Proyectos vendedores</a:t>
            </a:r>
            <a:endParaRPr lang="es-ES" b="1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DirecciÃ³n General de Industria y de la PequeÃ±a y Mediana Empr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090" y="1628800"/>
            <a:ext cx="318135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 del Plan de Apoyo a la TransmisiÃ³n de Empres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96" y="2430181"/>
            <a:ext cx="1941362" cy="11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648552"/>
              </p:ext>
            </p:extLst>
          </p:nvPr>
        </p:nvGraphicFramePr>
        <p:xfrm>
          <a:off x="826384" y="4136080"/>
          <a:ext cx="4033648" cy="250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8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Otros proyectos</a:t>
            </a:r>
            <a:endParaRPr lang="es-ES" sz="4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331640" y="21955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+mj-lt"/>
                <a:cs typeface="Arial" pitchFamily="34" charset="0"/>
              </a:rPr>
              <a:t>Proyecto Supermercado </a:t>
            </a:r>
            <a:r>
              <a:rPr lang="es-ES" b="1" dirty="0" smtClean="0">
                <a:latin typeface="+mj-lt"/>
                <a:cs typeface="Arial" pitchFamily="34" charset="0"/>
              </a:rPr>
              <a:t>KM0</a:t>
            </a:r>
            <a:endParaRPr lang="es-ES" b="1" dirty="0">
              <a:latin typeface="+mj-lt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99992" y="3813815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+mj-lt"/>
                <a:cs typeface="Arial" pitchFamily="34" charset="0"/>
              </a:rPr>
              <a:t>Proyecto Reconstruye 2014</a:t>
            </a:r>
            <a:endParaRPr lang="es-ES" b="1" dirty="0">
              <a:latin typeface="+mj-lt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78478" y="5636773"/>
            <a:ext cx="316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+mj-lt"/>
                <a:cs typeface="Arial" pitchFamily="34" charset="0"/>
              </a:rPr>
              <a:t>Proyecto Cerámica INKJET</a:t>
            </a:r>
            <a:endParaRPr lang="es-ES" b="1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marca KM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10095"/>
            <a:ext cx="2077970" cy="14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proyecto reconstruye 2014 pacte ceram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43" y="3212976"/>
            <a:ext cx="2781808" cy="196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3024336" cy="16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8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Datos de contacto</a:t>
            </a:r>
            <a:endParaRPr lang="es-ES" sz="4000" b="1" dirty="0"/>
          </a:p>
        </p:txBody>
      </p:sp>
      <p:pic>
        <p:nvPicPr>
          <p:cNvPr id="5" name="Picture 2" descr="C:\Users\usuario\Desktop\imag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712968" cy="4119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75656" y="2117755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+mj-lt"/>
                <a:cs typeface="Arial" pitchFamily="34" charset="0"/>
              </a:rPr>
              <a:t>Edificio </a:t>
            </a:r>
            <a:r>
              <a:rPr lang="es-ES" b="1" dirty="0">
                <a:latin typeface="+mj-lt"/>
                <a:cs typeface="Arial" pitchFamily="34" charset="0"/>
              </a:rPr>
              <a:t>de la Casa de la Cultura</a:t>
            </a:r>
          </a:p>
          <a:p>
            <a:r>
              <a:rPr lang="es-ES" b="1" dirty="0">
                <a:latin typeface="+mj-lt"/>
                <a:cs typeface="Arial" pitchFamily="34" charset="0"/>
              </a:rPr>
              <a:t>C/ Balmes, 2-3ª planta- despacho 1</a:t>
            </a:r>
          </a:p>
          <a:p>
            <a:r>
              <a:rPr lang="es-ES" b="1" dirty="0" smtClean="0">
                <a:latin typeface="+mj-lt"/>
                <a:cs typeface="Arial" pitchFamily="34" charset="0"/>
              </a:rPr>
              <a:t>Tfno. </a:t>
            </a:r>
            <a:r>
              <a:rPr lang="es-ES" b="1" dirty="0">
                <a:latin typeface="+mj-lt"/>
                <a:cs typeface="Arial" pitchFamily="34" charset="0"/>
              </a:rPr>
              <a:t>964771193 </a:t>
            </a:r>
            <a:r>
              <a:rPr lang="es-ES" b="1" dirty="0" smtClean="0">
                <a:latin typeface="+mj-lt"/>
                <a:cs typeface="Arial" pitchFamily="34" charset="0"/>
              </a:rPr>
              <a:t>– ext.2310/2311</a:t>
            </a:r>
            <a:endParaRPr lang="es-ES" b="1" dirty="0" smtClean="0">
              <a:latin typeface="+mj-lt"/>
              <a:cs typeface="Arial" pitchFamily="34" charset="0"/>
            </a:endParaRPr>
          </a:p>
          <a:p>
            <a:r>
              <a:rPr lang="es-ES" b="1" dirty="0" smtClean="0">
                <a:latin typeface="+mj-lt"/>
                <a:cs typeface="Arial" pitchFamily="34" charset="0"/>
              </a:rPr>
              <a:t>Móvil 664400309</a:t>
            </a:r>
          </a:p>
          <a:p>
            <a:r>
              <a:rPr lang="es-ES" b="1" dirty="0" smtClean="0">
                <a:latin typeface="+mj-lt"/>
                <a:cs typeface="Arial" pitchFamily="34" charset="0"/>
              </a:rPr>
              <a:t>Presidencia: Alfredo A. Huguet </a:t>
            </a:r>
            <a:r>
              <a:rPr lang="es-ES" b="1" dirty="0" smtClean="0">
                <a:latin typeface="+mj-lt"/>
                <a:cs typeface="Arial" pitchFamily="34" charset="0"/>
              </a:rPr>
              <a:t>Lecha</a:t>
            </a:r>
          </a:p>
          <a:p>
            <a:r>
              <a:rPr lang="es-ES" b="1" dirty="0" smtClean="0">
                <a:latin typeface="+mj-lt"/>
                <a:cs typeface="Arial" pitchFamily="34" charset="0"/>
              </a:rPr>
              <a:t>Gerencia: Mª Olga Oruña Salmón</a:t>
            </a:r>
            <a:endParaRPr lang="es-ES" b="1" dirty="0">
              <a:latin typeface="+mj-lt"/>
              <a:cs typeface="Arial" pitchFamily="34" charset="0"/>
            </a:endParaRPr>
          </a:p>
          <a:p>
            <a:r>
              <a:rPr lang="es-ES" b="1" dirty="0" smtClean="0">
                <a:latin typeface="+mj-lt"/>
                <a:cs typeface="Arial" pitchFamily="34" charset="0"/>
              </a:rPr>
              <a:t>www.pacteceramic.es</a:t>
            </a:r>
            <a:endParaRPr lang="es-ES" b="1" dirty="0"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1" y="4581128"/>
            <a:ext cx="8115597" cy="15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798</TotalTime>
  <Words>221</Words>
  <Application>Microsoft Office PowerPoint</Application>
  <PresentationFormat>Presentación en pantalla (4:3)</PresentationFormat>
  <Paragraphs>54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Forma de onda</vt:lpstr>
      <vt:lpstr>Presentación de PowerPoint</vt:lpstr>
      <vt:lpstr>¿Quiénes somos?</vt:lpstr>
      <vt:lpstr>Objetivos</vt:lpstr>
      <vt:lpstr>Plan de acción 2011</vt:lpstr>
      <vt:lpstr>PROYECTOS EXPERIMENTALES  2016-2018</vt:lpstr>
      <vt:lpstr>Asesoramiento a emprendedores y  empresas</vt:lpstr>
      <vt:lpstr>Tutorización en la transmisión de empresas</vt:lpstr>
      <vt:lpstr>Otros proyectos</vt:lpstr>
      <vt:lpstr>Datos de contacto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Encuentro interterritorial para el empleo</dc:title>
  <dc:creator>Alfredo</dc:creator>
  <cp:lastModifiedBy>usuario</cp:lastModifiedBy>
  <cp:revision>51</cp:revision>
  <cp:lastPrinted>2018-11-29T07:31:11Z</cp:lastPrinted>
  <dcterms:created xsi:type="dcterms:W3CDTF">2018-11-25T16:54:32Z</dcterms:created>
  <dcterms:modified xsi:type="dcterms:W3CDTF">2018-11-29T07:32:10Z</dcterms:modified>
</cp:coreProperties>
</file>