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2" r:id="rId3"/>
    <p:sldId id="374" r:id="rId4"/>
    <p:sldId id="352" r:id="rId5"/>
    <p:sldId id="353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9" r:id="rId14"/>
    <p:sldId id="390" r:id="rId15"/>
    <p:sldId id="388" r:id="rId16"/>
    <p:sldId id="387" r:id="rId17"/>
    <p:sldId id="383" r:id="rId18"/>
    <p:sldId id="391" r:id="rId19"/>
    <p:sldId id="385" r:id="rId20"/>
    <p:sldId id="356" r:id="rId21"/>
    <p:sldId id="382" r:id="rId22"/>
    <p:sldId id="371" r:id="rId23"/>
    <p:sldId id="384" r:id="rId24"/>
    <p:sldId id="370" r:id="rId25"/>
    <p:sldId id="386" r:id="rId26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AA2"/>
    <a:srgbClr val="66FF66"/>
    <a:srgbClr val="336600"/>
    <a:srgbClr val="CCFFCC"/>
    <a:srgbClr val="CC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FCDA2-B742-4AEC-ADBA-531534D408D3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52CA4-A459-41E0-A695-49AF4AF46B0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762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34D5-C1C2-4FB5-9C50-90D279967985}" type="datetimeFigureOut">
              <a:rPr lang="es-ES" smtClean="0"/>
              <a:t>18/01/2019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FEE0-AD9E-4E22-8BCC-4AD37E04B7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45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8F08F-8B23-40D3-95B0-8249B65D9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608B6B-AD54-4C1F-A33A-87F123DF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50B55D-2EB6-49A1-B528-958BBF5B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73B25-8FE5-48B5-B3D3-14CE634F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C1470-8CA2-4C41-BBD3-A26D4DCF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8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F6A71-D396-47AF-9530-3634F773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525BE6-C270-4C18-8841-E17732A2B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21F6CD-5A74-40E0-85B5-CBA61E5F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C4FDD8-E233-4889-8B30-5AA5747E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AC75F-355E-494F-93F3-2FA67CB4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83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95C0EE-C0CD-4177-ABDD-FBDC7AF7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BC556-C834-4945-9D4E-C46C180CF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F1CD6-0C8A-4557-B00D-79931F224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159CDC-97F4-469B-BA92-482D4A90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6B8570-EAD7-402B-99E3-E0627009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13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7261D02F-A195-4C69-8E06-6AB45101DD6A}"/>
              </a:ext>
            </a:extLst>
          </p:cNvPr>
          <p:cNvSpPr/>
          <p:nvPr userDrawn="1"/>
        </p:nvSpPr>
        <p:spPr>
          <a:xfrm rot="10800000" flipV="1">
            <a:off x="5215200" y="-1"/>
            <a:ext cx="4423069" cy="6858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58C5CC-2D02-4D15-B871-CB551BFF8B83}"/>
              </a:ext>
            </a:extLst>
          </p:cNvPr>
          <p:cNvSpPr/>
          <p:nvPr userDrawn="1"/>
        </p:nvSpPr>
        <p:spPr>
          <a:xfrm rot="10800000">
            <a:off x="9638269" y="0"/>
            <a:ext cx="25537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902EA2-C40D-4190-A2B5-6EF0E3DD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64C01F-26AB-41C8-B428-C88A38A1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F5D002-5935-4997-921B-13560AE6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2E1339D0-50BD-49DA-B6A4-6019C7C38C8C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255525" y="232790"/>
            <a:ext cx="2331796" cy="504000"/>
            <a:chOff x="1655700" y="2795015"/>
            <a:chExt cx="2331796" cy="504000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700" y="2795015"/>
              <a:ext cx="872024" cy="5040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687" y="2795015"/>
              <a:ext cx="1278809" cy="5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33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A875B-D6EF-45BD-8A1B-0E1C17F16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726650-C497-46C3-A479-7B09175B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E56618-CA3C-4128-8213-5962C0BD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35C61-C9DC-4F9C-95B0-2C71C609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85DEAD-0AF7-48F6-9403-D41F3CAF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669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49617-7277-4227-B58B-14F31F5C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F99239-2D56-4681-B595-3080E25B1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35772A-AD3F-4048-953D-69760C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28F805-362F-4B7E-A17A-54DCE185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AC2A3-7250-4C64-A6D1-CDEB98D6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00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113A-5737-43C9-B6E8-97923153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8E0EE-1496-48AB-9A94-0173C3F5B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F5B51F-023A-417C-9263-DF0D40FAF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B768C4-5221-40D3-AD69-3FFF877B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F51FC7-01B5-47A2-80C3-5403658A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0C538E-3EB1-4A22-99DB-5265E71D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427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E5FF9-67FA-490A-BFF5-983A9C01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E0C3B5-383E-4ACB-B110-7BAEDAA26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34F9E6-A15E-4C91-98A1-636109D78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09DD0E-335D-47F1-83FD-1D0BCB43D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FDEEBAA-DCAF-44A8-89BC-CF616466C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DD5180-CFAE-4F58-A66C-39C572DE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233EDF-D379-49DA-8033-65840AF7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334F01-C354-4756-97F4-419BF751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334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25B62-B3A2-41DC-9532-4DC99833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7C6D34-6EF8-49F5-A1D2-96BEF4CC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A2C6D5-4B37-4C8D-A22A-97994C31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341C7C-3122-4712-8F17-D4364B5A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652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902EA2-C40D-4190-A2B5-6EF0E3DD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64C01F-26AB-41C8-B428-C88A38A1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F5D002-5935-4997-921B-13560AE6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fld id="{2E1339D0-50BD-49DA-B6A4-6019C7C38C8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2" y="185315"/>
            <a:ext cx="2520000" cy="640406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581400" y="185315"/>
            <a:ext cx="8267550" cy="684000"/>
          </a:xfrm>
        </p:spPr>
        <p:txBody>
          <a:bodyPr>
            <a:normAutofit/>
          </a:bodyPr>
          <a:lstStyle>
            <a:lvl1pPr algn="l">
              <a:defRPr sz="3200" baseline="0">
                <a:latin typeface="Calibri" panose="020F050202020403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91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4180-E3BE-4561-8A0A-3F8C1293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2E6264-FE6C-4044-8252-EBF976A5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34B644-6F7B-47E7-A88E-4687556E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8BAED8-6FA0-41A0-A299-40B51DA2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03E27F-DC9A-412F-979C-5305CFB0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164C3-F25C-4B98-A528-26DA5E68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9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7A7E6-2D43-443B-8146-D3E701DD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69BD29-BDA3-4C00-AD7C-A75FCDDA4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7779E3-B687-4B2A-B6EF-67FCDF1BB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9CFBD4-7240-4E47-B3CA-699C824AA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8D1AC-37ED-424F-B0FF-21F84C86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483E1C-057C-4136-89F0-1B50C053E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41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E4996-0714-439E-95E7-19CC1B2F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CFE690-E95C-4E85-A391-D8B298257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664CD7-A2EF-4D49-A61C-5DDCB1EE1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84CF-62EC-424E-AF83-6B77B4C33E66}" type="datetimeFigureOut">
              <a:rPr lang="es-ES" smtClean="0"/>
              <a:t>18/01/2019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79993-A8A8-4699-960A-A98DA9FB6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C7BB90-3DC2-4DD3-97C3-4442C3F44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39D0-50BD-49DA-B6A4-6019C7C38C8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56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34" Type="http://schemas.openxmlformats.org/officeDocument/2006/relationships/image" Target="../media/image35.png"/><Relationship Id="rId25" Type="http://schemas.openxmlformats.org/officeDocument/2006/relationships/image" Target="../media/image67.svg"/><Relationship Id="rId33" Type="http://schemas.openxmlformats.org/officeDocument/2006/relationships/image" Target="../media/image34.pn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31" Type="http://schemas.openxmlformats.org/officeDocument/2006/relationships/image" Target="../media/image41.png"/><Relationship Id="rId19" Type="http://schemas.openxmlformats.org/officeDocument/2006/relationships/image" Target="../media/image61.sv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Relationship Id="rId3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34" Type="http://schemas.openxmlformats.org/officeDocument/2006/relationships/image" Target="../media/image35.png"/><Relationship Id="rId25" Type="http://schemas.openxmlformats.org/officeDocument/2006/relationships/image" Target="../media/image67.svg"/><Relationship Id="rId33" Type="http://schemas.openxmlformats.org/officeDocument/2006/relationships/image" Target="../media/image34.pn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31" Type="http://schemas.openxmlformats.org/officeDocument/2006/relationships/image" Target="../media/image41.png"/><Relationship Id="rId19" Type="http://schemas.openxmlformats.org/officeDocument/2006/relationships/image" Target="../media/image61.sv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Relationship Id="rId35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.jpeg"/><Relationship Id="rId3" Type="http://schemas.openxmlformats.org/officeDocument/2006/relationships/image" Target="../media/image37.png"/><Relationship Id="rId25" Type="http://schemas.openxmlformats.org/officeDocument/2006/relationships/image" Target="../media/image67.sv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openxmlformats.org/officeDocument/2006/relationships/image" Target="../media/image25.png"/><Relationship Id="rId23" Type="http://schemas.openxmlformats.org/officeDocument/2006/relationships/image" Target="../media/image65.svg"/><Relationship Id="rId28" Type="http://schemas.openxmlformats.org/officeDocument/2006/relationships/image" Target="../media/image40.png"/><Relationship Id="rId31" Type="http://schemas.openxmlformats.org/officeDocument/2006/relationships/image" Target="../media/image34.png"/><Relationship Id="rId27" Type="http://schemas.openxmlformats.org/officeDocument/2006/relationships/image" Target="../media/image5.jpeg"/><Relationship Id="rId30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2" Type="http://schemas.openxmlformats.org/officeDocument/2006/relationships/image" Target="../media/image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4.jpeg"/><Relationship Id="rId31" Type="http://schemas.openxmlformats.org/officeDocument/2006/relationships/image" Target="../media/image25.png"/><Relationship Id="rId22" Type="http://schemas.openxmlformats.org/officeDocument/2006/relationships/image" Target="../media/image39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19" Type="http://schemas.openxmlformats.org/officeDocument/2006/relationships/image" Target="../media/image61.sv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png"/><Relationship Id="rId3" Type="http://schemas.openxmlformats.org/officeDocument/2006/relationships/image" Target="../media/image42.png"/><Relationship Id="rId21" Type="http://schemas.openxmlformats.org/officeDocument/2006/relationships/image" Target="../media/image630.svg"/><Relationship Id="rId25" Type="http://schemas.openxmlformats.org/officeDocument/2006/relationships/image" Target="../media/image670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28" Type="http://schemas.openxmlformats.org/officeDocument/2006/relationships/image" Target="../media/image5.jpeg"/><Relationship Id="rId4" Type="http://schemas.openxmlformats.org/officeDocument/2006/relationships/image" Target="../media/image25.png"/><Relationship Id="rId22" Type="http://schemas.openxmlformats.org/officeDocument/2006/relationships/image" Target="../media/image38.png"/><Relationship Id="rId27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34" Type="http://schemas.openxmlformats.org/officeDocument/2006/relationships/image" Target="../media/image35.png"/><Relationship Id="rId25" Type="http://schemas.openxmlformats.org/officeDocument/2006/relationships/image" Target="../media/image67.svg"/><Relationship Id="rId33" Type="http://schemas.openxmlformats.org/officeDocument/2006/relationships/image" Target="../media/image34.pn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31" Type="http://schemas.openxmlformats.org/officeDocument/2006/relationships/image" Target="../media/image41.png"/><Relationship Id="rId19" Type="http://schemas.openxmlformats.org/officeDocument/2006/relationships/image" Target="../media/image61.sv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Relationship Id="rId35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.jpeg"/><Relationship Id="rId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5.jpeg"/><Relationship Id="rId19" Type="http://schemas.openxmlformats.org/officeDocument/2006/relationships/image" Target="../media/image61.svg"/><Relationship Id="rId4" Type="http://schemas.openxmlformats.org/officeDocument/2006/relationships/image" Target="../media/image21.png"/><Relationship Id="rId9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26" Type="http://schemas.openxmlformats.org/officeDocument/2006/relationships/image" Target="../media/image5.jpeg"/><Relationship Id="rId3" Type="http://schemas.openxmlformats.org/officeDocument/2006/relationships/image" Target="../media/image18.png"/><Relationship Id="rId21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14.svg"/><Relationship Id="rId25" Type="http://schemas.openxmlformats.org/officeDocument/2006/relationships/image" Target="../media/image4.jpeg"/><Relationship Id="rId2" Type="http://schemas.openxmlformats.org/officeDocument/2006/relationships/image" Target="../media/image17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25.png"/><Relationship Id="rId19" Type="http://schemas.openxmlformats.org/officeDocument/2006/relationships/image" Target="../media/image16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image" Target="../media/image17.png"/><Relationship Id="rId21" Type="http://schemas.openxmlformats.org/officeDocument/2006/relationships/image" Target="../media/image63.sv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2" Type="http://schemas.openxmlformats.org/officeDocument/2006/relationships/image" Target="../media/image6.png"/><Relationship Id="rId20" Type="http://schemas.openxmlformats.org/officeDocument/2006/relationships/image" Target="../media/image3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19" Type="http://schemas.openxmlformats.org/officeDocument/2006/relationships/image" Target="../media/image61.svg"/><Relationship Id="rId31" Type="http://schemas.openxmlformats.org/officeDocument/2006/relationships/image" Target="../media/image41.png"/><Relationship Id="rId4" Type="http://schemas.openxmlformats.org/officeDocument/2006/relationships/image" Target="../media/image34.pn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image" Target="../media/image34.png"/><Relationship Id="rId21" Type="http://schemas.openxmlformats.org/officeDocument/2006/relationships/image" Target="../media/image63.sv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microsoft.com/office/2007/relationships/hdphoto" Target="../media/hdphoto1.wdp"/><Relationship Id="rId2" Type="http://schemas.openxmlformats.org/officeDocument/2006/relationships/image" Target="../media/image6.png"/><Relationship Id="rId20" Type="http://schemas.openxmlformats.org/officeDocument/2006/relationships/image" Target="../media/image3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openxmlformats.org/officeDocument/2006/relationships/image" Target="../media/image41.png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19" Type="http://schemas.openxmlformats.org/officeDocument/2006/relationships/image" Target="../media/image61.svg"/><Relationship Id="rId31" Type="http://schemas.openxmlformats.org/officeDocument/2006/relationships/image" Target="../media/image18.pn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5.png"/><Relationship Id="rId26" Type="http://schemas.openxmlformats.org/officeDocument/2006/relationships/image" Target="../media/image39.png"/><Relationship Id="rId3" Type="http://schemas.openxmlformats.org/officeDocument/2006/relationships/image" Target="../media/image34.png"/><Relationship Id="rId21" Type="http://schemas.openxmlformats.org/officeDocument/2006/relationships/image" Target="../media/image63.sv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33" Type="http://schemas.openxmlformats.org/officeDocument/2006/relationships/image" Target="../media/image21.png"/><Relationship Id="rId2" Type="http://schemas.openxmlformats.org/officeDocument/2006/relationships/image" Target="../media/image6.png"/><Relationship Id="rId20" Type="http://schemas.openxmlformats.org/officeDocument/2006/relationships/image" Target="../media/image3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19" Type="http://schemas.openxmlformats.org/officeDocument/2006/relationships/image" Target="../media/image61.svg"/><Relationship Id="rId31" Type="http://schemas.openxmlformats.org/officeDocument/2006/relationships/image" Target="../media/image41.pn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36.png"/><Relationship Id="rId21" Type="http://schemas.openxmlformats.org/officeDocument/2006/relationships/image" Target="../media/image63.svg"/><Relationship Id="rId34" Type="http://schemas.openxmlformats.org/officeDocument/2006/relationships/image" Target="../media/image34.png"/><Relationship Id="rId25" Type="http://schemas.openxmlformats.org/officeDocument/2006/relationships/image" Target="../media/image67.svg"/><Relationship Id="rId33" Type="http://schemas.openxmlformats.org/officeDocument/2006/relationships/image" Target="../media/image22.png"/><Relationship Id="rId17" Type="http://schemas.openxmlformats.org/officeDocument/2006/relationships/image" Target="../media/image59.svg"/><Relationship Id="rId2" Type="http://schemas.openxmlformats.org/officeDocument/2006/relationships/image" Target="../media/image6.png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8.png"/><Relationship Id="rId32" Type="http://schemas.microsoft.com/office/2007/relationships/hdphoto" Target="../media/hdphoto1.wdp"/><Relationship Id="rId23" Type="http://schemas.openxmlformats.org/officeDocument/2006/relationships/image" Target="../media/image65.svg"/><Relationship Id="rId28" Type="http://schemas.openxmlformats.org/officeDocument/2006/relationships/image" Target="../media/image4.jpeg"/><Relationship Id="rId31" Type="http://schemas.openxmlformats.org/officeDocument/2006/relationships/image" Target="../media/image41.png"/><Relationship Id="rId19" Type="http://schemas.openxmlformats.org/officeDocument/2006/relationships/image" Target="../media/image61.svg"/><Relationship Id="rId22" Type="http://schemas.openxmlformats.org/officeDocument/2006/relationships/image" Target="../media/image37.png"/><Relationship Id="rId27" Type="http://schemas.openxmlformats.org/officeDocument/2006/relationships/image" Target="../media/image69.svg"/><Relationship Id="rId30" Type="http://schemas.openxmlformats.org/officeDocument/2006/relationships/image" Target="../media/image40.png"/><Relationship Id="rId3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833C7-B702-4A38-859F-929671C35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45" y="2297502"/>
            <a:ext cx="6023702" cy="2072460"/>
          </a:xfrm>
        </p:spPr>
        <p:txBody>
          <a:bodyPr>
            <a:noAutofit/>
          </a:bodyPr>
          <a:lstStyle/>
          <a:p>
            <a:pPr algn="l"/>
            <a:r>
              <a:rPr lang="es-ES" sz="4000" b="1" dirty="0" smtClean="0">
                <a:latin typeface="+mn-lt"/>
              </a:rPr>
              <a:t/>
            </a:r>
            <a:br>
              <a:rPr lang="es-ES" sz="4000" b="1" dirty="0" smtClean="0">
                <a:latin typeface="+mn-lt"/>
              </a:rPr>
            </a:br>
            <a:r>
              <a:rPr lang="es-ES" sz="4000" b="1" dirty="0">
                <a:latin typeface="+mn-lt"/>
              </a:rPr>
              <a:t/>
            </a:r>
            <a:br>
              <a:rPr lang="es-ES" sz="4000" b="1" dirty="0">
                <a:latin typeface="+mn-lt"/>
              </a:rPr>
            </a:br>
            <a:r>
              <a:rPr lang="es-ES" sz="4000" b="1" dirty="0" smtClean="0">
                <a:latin typeface="+mn-lt"/>
              </a:rPr>
              <a:t/>
            </a:r>
            <a:br>
              <a:rPr lang="es-ES" sz="4000" b="1" dirty="0" smtClean="0">
                <a:latin typeface="+mn-lt"/>
              </a:rPr>
            </a:br>
            <a:r>
              <a:rPr lang="es-ES" sz="4000" b="1" dirty="0">
                <a:latin typeface="+mn-lt"/>
              </a:rPr>
              <a:t/>
            </a:r>
            <a:br>
              <a:rPr lang="es-ES" sz="4000" b="1" dirty="0">
                <a:latin typeface="+mn-lt"/>
              </a:rPr>
            </a:br>
            <a:r>
              <a:rPr lang="es-ES" sz="4000" b="1" dirty="0" smtClean="0">
                <a:latin typeface="+mn-lt"/>
              </a:rPr>
              <a:t/>
            </a:r>
            <a:br>
              <a:rPr lang="es-ES" sz="4000" b="1" dirty="0" smtClean="0">
                <a:latin typeface="+mn-lt"/>
              </a:rPr>
            </a:br>
            <a:r>
              <a:rPr lang="es-ES" sz="4000" b="1" dirty="0" smtClean="0">
                <a:latin typeface="+mn-lt"/>
              </a:rPr>
              <a:t>DIGITALIZA-CV </a:t>
            </a:r>
            <a:br>
              <a:rPr lang="es-ES" sz="4000" b="1" dirty="0" smtClean="0">
                <a:latin typeface="+mn-lt"/>
              </a:rPr>
            </a:br>
            <a:r>
              <a:rPr lang="es-ES" sz="4000" b="1" dirty="0" smtClean="0">
                <a:latin typeface="+mn-lt"/>
              </a:rPr>
              <a:t/>
            </a:r>
            <a:br>
              <a:rPr lang="es-ES" sz="4000" b="1" dirty="0" smtClean="0">
                <a:latin typeface="+mn-lt"/>
              </a:rPr>
            </a:br>
            <a:r>
              <a:rPr lang="es-ES" sz="3600" b="1" dirty="0" smtClean="0">
                <a:latin typeface="+mn-lt"/>
              </a:rPr>
              <a:t>Ayudas a la I+D e Innovación empresarial</a:t>
            </a:r>
            <a:br>
              <a:rPr lang="es-ES" sz="3600" b="1" dirty="0" smtClean="0">
                <a:latin typeface="+mn-lt"/>
              </a:rPr>
            </a:br>
            <a:r>
              <a:rPr lang="es-ES" sz="3600" b="1" dirty="0" smtClean="0">
                <a:latin typeface="+mn-lt"/>
              </a:rPr>
              <a:t>2019</a:t>
            </a:r>
            <a:endParaRPr lang="es-ES" sz="3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6E790A2-540B-4604-B5DA-3A3088D16BAC}"/>
              </a:ext>
            </a:extLst>
          </p:cNvPr>
          <p:cNvGrpSpPr/>
          <p:nvPr/>
        </p:nvGrpSpPr>
        <p:grpSpPr>
          <a:xfrm>
            <a:off x="6139763" y="6104893"/>
            <a:ext cx="1800000" cy="488138"/>
            <a:chOff x="9404754" y="5985143"/>
            <a:chExt cx="2312035" cy="541188"/>
          </a:xfrm>
        </p:grpSpPr>
        <p:pic>
          <p:nvPicPr>
            <p:cNvPr id="10" name="Picture 12" descr="Logo FEDER">
              <a:extLst>
                <a:ext uri="{FF2B5EF4-FFF2-40B4-BE49-F238E27FC236}">
                  <a16:creationId xmlns:a16="http://schemas.microsoft.com/office/drawing/2014/main" id="{0CCD95D6-CC4B-49E7-8A6F-AEA616D6C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RIS3-horizontal-p-sinUE">
              <a:extLst>
                <a:ext uri="{FF2B5EF4-FFF2-40B4-BE49-F238E27FC236}">
                  <a16:creationId xmlns:a16="http://schemas.microsoft.com/office/drawing/2014/main" id="{C42AD84E-0E25-4A48-BB83-CBEEA4408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ángulo 5"/>
          <p:cNvSpPr/>
          <p:nvPr/>
        </p:nvSpPr>
        <p:spPr>
          <a:xfrm>
            <a:off x="719998" y="5610298"/>
            <a:ext cx="426606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000" b="1" dirty="0" smtClean="0">
              <a:latin typeface="Arial" panose="020B0604020202020204" pitchFamily="34" charset="0"/>
            </a:endParaRPr>
          </a:p>
          <a:p>
            <a:r>
              <a:rPr lang="es-ES" sz="1600" b="1" dirty="0" smtClean="0"/>
              <a:t>Jornada </a:t>
            </a:r>
            <a:r>
              <a:rPr lang="es-ES" sz="1600" b="1" smtClean="0"/>
              <a:t>CEEI </a:t>
            </a:r>
            <a:r>
              <a:rPr lang="es-ES" sz="1600" b="1" smtClean="0"/>
              <a:t>ALCOI, </a:t>
            </a:r>
            <a:r>
              <a:rPr lang="es-ES" sz="1600" b="1" dirty="0" smtClean="0"/>
              <a:t>23 </a:t>
            </a:r>
            <a:r>
              <a:rPr lang="es-ES" sz="1600" b="1" dirty="0"/>
              <a:t>de </a:t>
            </a:r>
            <a:r>
              <a:rPr lang="es-ES" sz="1600" b="1" dirty="0" smtClean="0"/>
              <a:t>enero </a:t>
            </a:r>
            <a:r>
              <a:rPr lang="es-ES" sz="1600" b="1" dirty="0"/>
              <a:t>de </a:t>
            </a:r>
            <a:r>
              <a:rPr lang="es-ES" sz="1600" b="1" dirty="0" smtClean="0"/>
              <a:t>2019</a:t>
            </a:r>
            <a:endParaRPr lang="es-E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26" y="397551"/>
            <a:ext cx="2520000" cy="640409"/>
          </a:xfrm>
          <a:prstGeom prst="rect">
            <a:avLst/>
          </a:prstGeom>
        </p:spPr>
      </p:pic>
      <p:pic>
        <p:nvPicPr>
          <p:cNvPr id="34" name="Imagen 8" descr="portada03_do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4" descr="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26" y="4227745"/>
            <a:ext cx="3605674" cy="19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864" y="3804613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317319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26/2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598521" y="1238447"/>
            <a:ext cx="168349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6.000.000 </a:t>
            </a:r>
            <a:r>
              <a:rPr lang="es-ES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r>
              <a:rPr lang="es-ES" sz="16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(global INNOVA)</a:t>
            </a: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368390"/>
            <a:ext cx="453402" cy="453402"/>
          </a:xfrm>
          <a:prstGeom prst="rect">
            <a:avLst/>
          </a:prstGeom>
        </p:spPr>
      </p:pic>
      <p:sp>
        <p:nvSpPr>
          <p:cNvPr id="35" name="8 Rectángulo"/>
          <p:cNvSpPr/>
          <p:nvPr/>
        </p:nvSpPr>
        <p:spPr>
          <a:xfrm>
            <a:off x="8449999" y="2372101"/>
            <a:ext cx="352065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CNAE 10 - 33 y 49 - 52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Mínimo 2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trabajadores</a:t>
            </a:r>
          </a:p>
        </p:txBody>
      </p:sp>
      <p:sp>
        <p:nvSpPr>
          <p:cNvPr id="23" name="8 Rectángulo"/>
          <p:cNvSpPr/>
          <p:nvPr/>
        </p:nvSpPr>
        <p:spPr>
          <a:xfrm>
            <a:off x="8599866" y="3493380"/>
            <a:ext cx="337078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empresa</a:t>
            </a:r>
            <a:endParaRPr lang="es-ES_tradnl" b="1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mediana empresa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180.000 €</a:t>
            </a:r>
          </a:p>
        </p:txBody>
      </p:sp>
      <p:sp>
        <p:nvSpPr>
          <p:cNvPr id="36" name="8 Rectángulo"/>
          <p:cNvSpPr/>
          <p:nvPr/>
        </p:nvSpPr>
        <p:spPr>
          <a:xfrm>
            <a:off x="1352893" y="2207486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1/1/2019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38" name="Gráfico 10" descr="Grupo"/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59983" y="2482007"/>
            <a:ext cx="490016" cy="426666"/>
          </a:xfrm>
          <a:prstGeom prst="rect">
            <a:avLst/>
          </a:prstGeom>
        </p:spPr>
      </p:pic>
      <p:pic>
        <p:nvPicPr>
          <p:cNvPr id="39" name="Gráfico 12" descr="Monedas"/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59983" y="4480376"/>
            <a:ext cx="490016" cy="42666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07" y="146138"/>
            <a:ext cx="2632833" cy="966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8 Rectángulo"/>
          <p:cNvSpPr/>
          <p:nvPr/>
        </p:nvSpPr>
        <p:spPr>
          <a:xfrm>
            <a:off x="1352893" y="1407724"/>
            <a:ext cx="6347439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Apoyo a proyectos de transformación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digital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1" name="8 Rectángulo"/>
          <p:cNvSpPr/>
          <p:nvPr/>
        </p:nvSpPr>
        <p:spPr>
          <a:xfrm>
            <a:off x="1352893" y="3140783"/>
            <a:ext cx="6054902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mínimo 30.000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y asistencia técnica: mínimo 15% o 25.000 €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Adaptación bienes de equipo, hardware, </a:t>
            </a:r>
            <a:r>
              <a:rPr lang="es-ES_tradnl" dirty="0" err="1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eq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. telecomunicaciones, robots, impresoras 3D, ….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Software: licencias, pago por uso, desarrollos.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propio: máximo 30.000 €</a:t>
            </a:r>
          </a:p>
        </p:txBody>
      </p:sp>
      <p:sp>
        <p:nvSpPr>
          <p:cNvPr id="32" name="8 Rectángulo"/>
          <p:cNvSpPr/>
          <p:nvPr/>
        </p:nvSpPr>
        <p:spPr>
          <a:xfrm>
            <a:off x="1352893" y="5182075"/>
            <a:ext cx="625325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proyecto: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novedad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plan 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trabajo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integración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técnica: equipo de trabajo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4" name="8 Rectángulo"/>
          <p:cNvSpPr/>
          <p:nvPr/>
        </p:nvSpPr>
        <p:spPr>
          <a:xfrm>
            <a:off x="8599866" y="4693709"/>
            <a:ext cx="34933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3003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864" y="3804613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317319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26/2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598521" y="1238447"/>
            <a:ext cx="168349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6.000.000 </a:t>
            </a:r>
            <a:r>
              <a:rPr lang="es-ES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r>
              <a:rPr lang="es-ES" sz="16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(global INNOVA)</a:t>
            </a: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365689"/>
            <a:ext cx="453402" cy="453402"/>
          </a:xfrm>
          <a:prstGeom prst="rect">
            <a:avLst/>
          </a:prstGeom>
        </p:spPr>
      </p:pic>
      <p:sp>
        <p:nvSpPr>
          <p:cNvPr id="35" name="8 Rectángulo"/>
          <p:cNvSpPr/>
          <p:nvPr/>
        </p:nvSpPr>
        <p:spPr>
          <a:xfrm>
            <a:off x="8572523" y="2559319"/>
            <a:ext cx="3520653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3" name="8 Rectángulo"/>
          <p:cNvSpPr/>
          <p:nvPr/>
        </p:nvSpPr>
        <p:spPr>
          <a:xfrm>
            <a:off x="8572523" y="3126592"/>
            <a:ext cx="320108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45% pequeña empresa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35% mediana empresa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135.000 €</a:t>
            </a:r>
          </a:p>
        </p:txBody>
      </p:sp>
      <p:sp>
        <p:nvSpPr>
          <p:cNvPr id="36" name="8 Rectángulo"/>
          <p:cNvSpPr/>
          <p:nvPr/>
        </p:nvSpPr>
        <p:spPr>
          <a:xfrm>
            <a:off x="1352894" y="2207486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1/1/2019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38" name="Gráfico 10" descr="Grupo"/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82328" y="2535768"/>
            <a:ext cx="490016" cy="426666"/>
          </a:xfrm>
          <a:prstGeom prst="rect">
            <a:avLst/>
          </a:prstGeom>
        </p:spPr>
      </p:pic>
      <p:pic>
        <p:nvPicPr>
          <p:cNvPr id="39" name="Gráfico 12" descr="Monedas"/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82328" y="3591280"/>
            <a:ext cx="490016" cy="42666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D91794D-0C40-4665-9F80-BA5D709FCAB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664" y="207031"/>
            <a:ext cx="2408672" cy="884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8 Rectángulo"/>
          <p:cNvSpPr/>
          <p:nvPr/>
        </p:nvSpPr>
        <p:spPr>
          <a:xfrm>
            <a:off x="1352894" y="3279282"/>
            <a:ext cx="4574079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 mínimo 15.000 €: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y asistencia técnica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y licencias de software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propio: máximo 125.000 €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/ Registro propiedad industrial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1" name="8 Rectángulo"/>
          <p:cNvSpPr/>
          <p:nvPr/>
        </p:nvSpPr>
        <p:spPr>
          <a:xfrm>
            <a:off x="1352894" y="5182075"/>
            <a:ext cx="605374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</a:t>
            </a:r>
            <a:r>
              <a:rPr lang="es-ES_tradnl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: novedad,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plan </a:t>
            </a:r>
            <a:r>
              <a:rPr lang="es-ES_tradnl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trabajo,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definición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técnica: equipo de trabajo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2" name="8 Rectángulo"/>
          <p:cNvSpPr/>
          <p:nvPr/>
        </p:nvSpPr>
        <p:spPr>
          <a:xfrm>
            <a:off x="1352894" y="1248982"/>
            <a:ext cx="63474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Apoyo al desarrollo de soluciones innovadoras en los ámbitos de la electrónica o las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TIC.</a:t>
            </a:r>
            <a:endParaRPr lang="es-ES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2" name="8 Rectángulo"/>
          <p:cNvSpPr/>
          <p:nvPr/>
        </p:nvSpPr>
        <p:spPr>
          <a:xfrm>
            <a:off x="8459235" y="4611369"/>
            <a:ext cx="3520653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2197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5428" y="4926931"/>
            <a:ext cx="426666" cy="439837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1932" y="3895876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8/1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19/2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128433" y="1788686"/>
            <a:ext cx="2380119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sz="1600" b="1" dirty="0" smtClean="0"/>
              <a:t>Dotación</a:t>
            </a:r>
            <a:br>
              <a:rPr lang="es-ES" sz="1600" b="1" dirty="0" smtClean="0"/>
            </a:br>
            <a:endParaRPr lang="es-ES" sz="1600" b="1" dirty="0" smtClean="0"/>
          </a:p>
          <a:p>
            <a:pPr>
              <a:defRPr/>
            </a:pPr>
            <a:r>
              <a:rPr lang="es-ES" sz="2400" b="1" dirty="0" smtClean="0"/>
              <a:t>6.536.605,69 </a:t>
            </a:r>
            <a:r>
              <a:rPr lang="es-ES_tradnl" sz="2400" b="1" dirty="0" smtClean="0"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" sz="2400" b="1" dirty="0" smtClean="0"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97" y="2293670"/>
            <a:ext cx="453402" cy="453402"/>
          </a:xfrm>
          <a:prstGeom prst="rect">
            <a:avLst/>
          </a:prstGeom>
        </p:spPr>
      </p:pic>
      <p:sp>
        <p:nvSpPr>
          <p:cNvPr id="35" name="8 Rectángulo"/>
          <p:cNvSpPr/>
          <p:nvPr/>
        </p:nvSpPr>
        <p:spPr>
          <a:xfrm>
            <a:off x="1357138" y="2722129"/>
            <a:ext cx="496602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(en función del CNAE, exceptuadas comerciales, turísticas, financieras o inmobiliarias).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6" name="8 Rectángulo"/>
          <p:cNvSpPr/>
          <p:nvPr/>
        </p:nvSpPr>
        <p:spPr>
          <a:xfrm>
            <a:off x="1337352" y="4849959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1/4/2018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31/03/2020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12/05/2020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38" name="Gráfico 10" descr="Grupo"/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2153" y="2831961"/>
            <a:ext cx="490016" cy="426666"/>
          </a:xfrm>
          <a:prstGeom prst="rect">
            <a:avLst/>
          </a:prstGeom>
        </p:spPr>
      </p:pic>
      <p:sp>
        <p:nvSpPr>
          <p:cNvPr id="32" name="8 Rectángulo"/>
          <p:cNvSpPr/>
          <p:nvPr/>
        </p:nvSpPr>
        <p:spPr>
          <a:xfrm>
            <a:off x="1196405" y="3786044"/>
            <a:ext cx="682908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Subvenciones dirigidas a la 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implantación y puesta en marcha de soluciones innovadoras encaminadas digitalizar la actividad de la </a:t>
            </a:r>
            <a:r>
              <a:rPr lang="es-ES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solicitante.</a:t>
            </a:r>
            <a:endParaRPr lang="es-ES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88" y="137209"/>
            <a:ext cx="2156224" cy="90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1337351" y="1383301"/>
            <a:ext cx="6547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Objetivo</a:t>
            </a:r>
            <a:r>
              <a:rPr lang="es-ES" dirty="0" smtClean="0"/>
              <a:t>: Incrementar </a:t>
            </a:r>
            <a:r>
              <a:rPr lang="es-ES" dirty="0"/>
              <a:t>el nivel tecnológico de las </a:t>
            </a:r>
            <a:r>
              <a:rPr lang="es-ES" dirty="0" smtClean="0"/>
              <a:t>pyme </a:t>
            </a:r>
            <a:r>
              <a:rPr lang="es-ES" dirty="0"/>
              <a:t>industriales y de servicios a la industria mediante la implantación de nuevas tecnologías electrónicas, informáticas y de las </a:t>
            </a:r>
            <a:r>
              <a:rPr lang="es-ES" dirty="0" smtClean="0"/>
              <a:t>comunicaciones.</a:t>
            </a:r>
          </a:p>
          <a:p>
            <a:endParaRPr lang="es-ES" dirty="0"/>
          </a:p>
        </p:txBody>
      </p:sp>
      <p:sp>
        <p:nvSpPr>
          <p:cNvPr id="3" name="Estrella de 5 puntas 2"/>
          <p:cNvSpPr/>
          <p:nvPr/>
        </p:nvSpPr>
        <p:spPr>
          <a:xfrm>
            <a:off x="574681" y="1551459"/>
            <a:ext cx="524960" cy="474453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0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5744" y="2462986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5744" y="4608884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8/1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19/2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30" name="8 Rectángulo"/>
          <p:cNvSpPr/>
          <p:nvPr/>
        </p:nvSpPr>
        <p:spPr>
          <a:xfrm>
            <a:off x="1370148" y="1367735"/>
            <a:ext cx="6540274" cy="2031325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mínimo 12.000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 / máximo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100.000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€:</a:t>
            </a: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Costes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adquisición o uso de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software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, y de desarrollo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aplicaciones.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Bienes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equipo,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hardware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, automatismos y sensores.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Costes 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</a:t>
            </a:r>
            <a:r>
              <a:rPr lang="es-ES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consultoría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para el diagnóstico, planificación o definición de los servicios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previstos (Máx. 15% o 14.500 €)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1" name="8 Rectángulo"/>
          <p:cNvSpPr/>
          <p:nvPr/>
        </p:nvSpPr>
        <p:spPr>
          <a:xfrm>
            <a:off x="1370148" y="4296886"/>
            <a:ext cx="6410877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Adecuación al programa.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Calidad del proyecto: definición, novedad, plan de trabajo.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Viabilidad técnica: equipo de trabajo, integración.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Impacto del proyecto.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Características de la empresa.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88" y="137209"/>
            <a:ext cx="2156224" cy="90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1370148" y="3788089"/>
            <a:ext cx="581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Criterios evaluación:</a:t>
            </a:r>
          </a:p>
        </p:txBody>
      </p:sp>
    </p:spTree>
    <p:extLst>
      <p:ext uri="{BB962C8B-B14F-4D97-AF65-F5344CB8AC3E}">
        <p14:creationId xmlns:p14="http://schemas.microsoft.com/office/powerpoint/2010/main" val="21250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8/1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19/2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3" name="8 Rectángulo"/>
          <p:cNvSpPr/>
          <p:nvPr/>
        </p:nvSpPr>
        <p:spPr>
          <a:xfrm>
            <a:off x="8008679" y="2155736"/>
            <a:ext cx="3470965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40% pequeña empresa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30% mediana empresa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_tradnl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40.000 €</a:t>
            </a:r>
          </a:p>
        </p:txBody>
      </p:sp>
      <p:pic>
        <p:nvPicPr>
          <p:cNvPr id="39" name="Gráfico 12" descr="Monedas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74112" y="2518321"/>
            <a:ext cx="490016" cy="42666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88" y="137209"/>
            <a:ext cx="2156224" cy="90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2030573" y="4783867"/>
            <a:ext cx="6021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u="sng" dirty="0" smtClean="0"/>
              <a:t>Hasta 2 proyectos por empresa</a:t>
            </a:r>
            <a:endParaRPr lang="es-ES" sz="2000" u="sng" dirty="0"/>
          </a:p>
        </p:txBody>
      </p:sp>
      <p:sp>
        <p:nvSpPr>
          <p:cNvPr id="21" name="8 Rectángulo"/>
          <p:cNvSpPr/>
          <p:nvPr/>
        </p:nvSpPr>
        <p:spPr>
          <a:xfrm>
            <a:off x="2043365" y="1588032"/>
            <a:ext cx="4245292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 con actividad en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los siguientes </a:t>
            </a:r>
            <a:r>
              <a:rPr lang="es-ES" u="sng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CNAE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: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endParaRPr lang="es-ES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5" name="8 Rectángulo"/>
          <p:cNvSpPr/>
          <p:nvPr/>
        </p:nvSpPr>
        <p:spPr>
          <a:xfrm>
            <a:off x="2043365" y="2155736"/>
            <a:ext cx="3710640" cy="2246769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noFill/>
          </a:ln>
        </p:spPr>
        <p:txBody>
          <a:bodyPr wrap="square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Secciones C, D, E y F -Divisiones 10 a 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Sección H - Divisiones 49 a 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Sección J - Divisiones 58 a 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Sección M - Divisiones 69 a 74</a:t>
            </a:r>
          </a:p>
          <a:p>
            <a:endParaRPr lang="es-ES" sz="1600" dirty="0"/>
          </a:p>
          <a:p>
            <a:endParaRPr lang="es-ES" sz="1600" b="1" dirty="0" smtClean="0"/>
          </a:p>
          <a:p>
            <a:r>
              <a:rPr lang="es-ES" sz="1600" b="1" dirty="0" smtClean="0"/>
              <a:t>Excluidos</a:t>
            </a:r>
            <a:r>
              <a:rPr lang="es-ES" sz="1600" dirty="0"/>
              <a:t>: comercio, turismo, </a:t>
            </a:r>
          </a:p>
          <a:p>
            <a:r>
              <a:rPr lang="es-ES" sz="1600" dirty="0"/>
              <a:t>financieras e inmobiliarias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s-ES_tradnl" sz="12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0" descr="portada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89" y="1475224"/>
            <a:ext cx="2264235" cy="947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41" y="1359609"/>
            <a:ext cx="1767436" cy="1178291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27" name="Marcador de contenido 2"/>
          <p:cNvSpPr txBox="1">
            <a:spLocks/>
          </p:cNvSpPr>
          <p:nvPr/>
        </p:nvSpPr>
        <p:spPr>
          <a:xfrm>
            <a:off x="5410820" y="1564367"/>
            <a:ext cx="6058757" cy="408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para la 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del ciclo de vida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(CAD, CAM, CAE, PDM, DFM) y actuaciones de economía circular.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Aplicaciones de  realidad aumentada / realidad virtual, SCN, SCADA, MES, implantación PLC, mantenimiento preventivo, robots industriales (ISO 8373), visión artificial y </a:t>
            </a: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automatizados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almacenamiento y logística interna,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istemas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fabricación aditiva e impresión 3D,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sensorización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productos, servicios o procesos </a:t>
            </a:r>
            <a:r>
              <a:rPr kumimoji="0" lang="es-ES" alt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Gestión empresarial y logística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 y externa: ERP, aplicaciones BI, SCM, SGA, MRP, CRM.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Dispositivos y aplicaciones </a:t>
            </a:r>
            <a:r>
              <a:rPr kumimoji="0" lang="es-ES" alt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telecomunicación, soluciones cloud computing,  big data, soluciones de seguridad de la información y las comunicaciones, soluciones para la digitalización de productos y dispositivos para dotarlos de funcionalidad IoT.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24421" y="609111"/>
            <a:ext cx="5396391" cy="6840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Proyectos subvencionables:</a:t>
            </a:r>
            <a:endParaRPr lang="es-ES" sz="24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8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97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241" y="2891225"/>
            <a:ext cx="5004671" cy="2987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0" descr="portada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4" y="1422396"/>
            <a:ext cx="2264235" cy="947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52" descr="Base de datos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8894" y="4594395"/>
            <a:ext cx="426666" cy="426666"/>
          </a:xfrm>
          <a:prstGeom prst="rect">
            <a:avLst/>
          </a:prstGeom>
        </p:spPr>
      </p:pic>
      <p:pic>
        <p:nvPicPr>
          <p:cNvPr id="18" name="Gráfico 56" descr="Cabeza con engranajes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8894" y="3007174"/>
            <a:ext cx="426666" cy="426666"/>
          </a:xfrm>
          <a:prstGeom prst="rect">
            <a:avLst/>
          </a:prstGeom>
        </p:spPr>
      </p:pic>
      <p:sp>
        <p:nvSpPr>
          <p:cNvPr id="19" name="8 Rectángulo"/>
          <p:cNvSpPr/>
          <p:nvPr/>
        </p:nvSpPr>
        <p:spPr>
          <a:xfrm>
            <a:off x="5811402" y="1709888"/>
            <a:ext cx="3254960" cy="89255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latin typeface="Eurostile" charset="0"/>
                <a:ea typeface="Eurostile" charset="0"/>
                <a:cs typeface="Eurostile" charset="0"/>
              </a:rPr>
              <a:t>657 </a:t>
            </a:r>
            <a:r>
              <a:rPr lang="es-ES_tradnl" sz="2400" b="1" dirty="0" smtClean="0">
                <a:latin typeface="Eurostile" charset="0"/>
                <a:ea typeface="Eurostile" charset="0"/>
                <a:cs typeface="Eurostile" charset="0"/>
              </a:rPr>
              <a:t>proyectos presentados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88124" y="1291124"/>
            <a:ext cx="1767436" cy="1178291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26" name="8 Rectángulo"/>
          <p:cNvSpPr/>
          <p:nvPr/>
        </p:nvSpPr>
        <p:spPr>
          <a:xfrm>
            <a:off x="10182845" y="3877788"/>
            <a:ext cx="1891005" cy="769441"/>
          </a:xfrm>
          <a:prstGeom prst="rect">
            <a:avLst/>
          </a:prstGeom>
          <a:solidFill>
            <a:schemeClr val="bg1"/>
          </a:solidFill>
          <a:ln w="0"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sz="1100" dirty="0" err="1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ERPs</a:t>
            </a:r>
            <a:r>
              <a:rPr lang="es-ES" sz="1100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del 47% al 37%,  y </a:t>
            </a:r>
          </a:p>
          <a:p>
            <a:pPr>
              <a:defRPr/>
            </a:pPr>
            <a:r>
              <a:rPr lang="es-ES" sz="1100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MES,CAD/CAM, CRM, SCADA, PLC, Robots al 27%</a:t>
            </a:r>
          </a:p>
          <a:p>
            <a:pPr>
              <a:defRPr/>
            </a:pPr>
            <a:r>
              <a:rPr lang="es-ES" sz="1100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Suponen 2/3 del TOTAL</a:t>
            </a:r>
            <a:endParaRPr lang="es-ES" sz="11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9711883" y="4113218"/>
            <a:ext cx="475618" cy="29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81400" y="407663"/>
            <a:ext cx="8267550" cy="684000"/>
          </a:xfrm>
        </p:spPr>
        <p:txBody>
          <a:bodyPr/>
          <a:lstStyle/>
          <a:p>
            <a:pPr algn="ctr"/>
            <a:r>
              <a:rPr lang="es-ES" dirty="0" smtClean="0"/>
              <a:t>Resultados 2016 y 2017</a:t>
            </a:r>
            <a:endParaRPr lang="es-ES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3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9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4621" y="3748479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207486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4621" y="5707406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8/1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20/2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353958" y="1241148"/>
            <a:ext cx="2380119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s-ES" sz="2400" b="1" dirty="0" smtClean="0"/>
              <a:t>1.513.760 </a:t>
            </a:r>
            <a:r>
              <a:rPr lang="es-ES_tradnl" sz="2400" b="1" dirty="0" smtClean="0"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" sz="2400" b="1" dirty="0" smtClean="0"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243593"/>
            <a:ext cx="453402" cy="453402"/>
          </a:xfrm>
          <a:prstGeom prst="rect">
            <a:avLst/>
          </a:prstGeom>
        </p:spPr>
      </p:pic>
      <p:sp>
        <p:nvSpPr>
          <p:cNvPr id="35" name="8 Rectángulo"/>
          <p:cNvSpPr/>
          <p:nvPr/>
        </p:nvSpPr>
        <p:spPr>
          <a:xfrm>
            <a:off x="8489075" y="2207486"/>
            <a:ext cx="3658835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Pequeñas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empresas innovadoras y de base tecnológica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con menos de 5 años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Participación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sociedades mercantiles máximo: un  25% a título individual y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49 %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3" name="8 Rectángulo"/>
          <p:cNvSpPr/>
          <p:nvPr/>
        </p:nvSpPr>
        <p:spPr>
          <a:xfrm>
            <a:off x="8489075" y="4475861"/>
            <a:ext cx="347096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 7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0%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122.500 €</a:t>
            </a:r>
          </a:p>
        </p:txBody>
      </p:sp>
      <p:sp>
        <p:nvSpPr>
          <p:cNvPr id="36" name="8 Rectángulo"/>
          <p:cNvSpPr/>
          <p:nvPr/>
        </p:nvSpPr>
        <p:spPr>
          <a:xfrm>
            <a:off x="1352894" y="2098348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y gastos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solicitud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31/03/2020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14/05/2020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38" name="Gráfico 10" descr="Grupo"/>
          <p:cNvPicPr>
            <a:picLocks noChangeAspect="1"/>
          </p:cNvPicPr>
          <p:nvPr/>
        </p:nvPicPr>
        <p:blipFill>
          <a:blip r:embed="rId3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4146" y="2999766"/>
            <a:ext cx="490016" cy="426666"/>
          </a:xfrm>
          <a:prstGeom prst="rect">
            <a:avLst/>
          </a:prstGeom>
        </p:spPr>
      </p:pic>
      <p:pic>
        <p:nvPicPr>
          <p:cNvPr id="39" name="Gráfico 12" descr="Monedas"/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44146" y="4593104"/>
            <a:ext cx="490016" cy="426666"/>
          </a:xfrm>
          <a:prstGeom prst="rect">
            <a:avLst/>
          </a:prstGeom>
        </p:spPr>
      </p:pic>
      <p:sp>
        <p:nvSpPr>
          <p:cNvPr id="30" name="8 Rectángulo"/>
          <p:cNvSpPr/>
          <p:nvPr/>
        </p:nvSpPr>
        <p:spPr>
          <a:xfrm>
            <a:off x="1352893" y="2947714"/>
            <a:ext cx="5729393" cy="2031325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propio dedicado a I+D (máximo 125.000 € / 70.000 €)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Contratación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servicios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Contratación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servicios innovación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Bienes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equipo relacionados con la actividad de I+D+i</a:t>
            </a:r>
          </a:p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Patentes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Otros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gastos generales (máx. 15% gastos de personal)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1" name="8 Rectángulo"/>
          <p:cNvSpPr/>
          <p:nvPr/>
        </p:nvSpPr>
        <p:spPr>
          <a:xfrm>
            <a:off x="1352894" y="5182075"/>
            <a:ext cx="6053746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Calidad del proyecto: grado de innovación, relevancia de la tecnología y plan de trabajo</a:t>
            </a:r>
          </a:p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Viabilidad: equipo promotor y viabilidad financiera</a:t>
            </a:r>
          </a:p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Impacto: creación de empleo y repercusión social </a:t>
            </a:r>
            <a:endParaRPr lang="es-ES_tradnl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2" name="8 Rectángulo"/>
          <p:cNvSpPr/>
          <p:nvPr/>
        </p:nvSpPr>
        <p:spPr>
          <a:xfrm>
            <a:off x="1352894" y="1248982"/>
            <a:ext cx="6829081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Desarrollo de EBT apoyando la realización de sus actividades de I+D+i así como las inversiones materiales o inmateriales relacionadas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72182DF8-F121-4021-B5D7-A0BA3F2F40E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27" y="106061"/>
            <a:ext cx="2377546" cy="994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0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7124" y="1030703"/>
            <a:ext cx="8267550" cy="684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Ayudas</a:t>
            </a:r>
            <a:r>
              <a:rPr lang="pt-BR" dirty="0" smtClean="0"/>
              <a:t> para </a:t>
            </a:r>
            <a:r>
              <a:rPr lang="pt-BR" dirty="0" err="1" smtClean="0"/>
              <a:t>I+D+i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Resumen</a:t>
            </a:r>
            <a:r>
              <a:rPr lang="pt-BR" dirty="0" smtClean="0"/>
              <a:t> de </a:t>
            </a:r>
            <a:r>
              <a:rPr lang="pt-BR" dirty="0" err="1"/>
              <a:t>novedades</a:t>
            </a:r>
            <a:r>
              <a:rPr lang="pt-BR" dirty="0"/>
              <a:t> para </a:t>
            </a:r>
            <a:r>
              <a:rPr lang="pt-BR" dirty="0" smtClean="0"/>
              <a:t>2019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3807124" y="214496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Mayores</a:t>
            </a:r>
            <a:r>
              <a:rPr lang="pt-BR" sz="2000" dirty="0"/>
              <a:t> intensidades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Revisión</a:t>
            </a:r>
            <a:r>
              <a:rPr lang="pt-BR" sz="2000" dirty="0"/>
              <a:t> </a:t>
            </a:r>
            <a:r>
              <a:rPr lang="pt-BR" sz="2000" dirty="0" err="1"/>
              <a:t>actividades</a:t>
            </a:r>
            <a:r>
              <a:rPr lang="pt-BR" sz="2000" dirty="0"/>
              <a:t> CNAE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Cómputo</a:t>
            </a:r>
            <a:r>
              <a:rPr lang="pt-BR" sz="2000" dirty="0"/>
              <a:t> mínimo de </a:t>
            </a:r>
            <a:r>
              <a:rPr lang="pt-BR" sz="2000" dirty="0" err="1"/>
              <a:t>trabajadores</a:t>
            </a:r>
            <a:endParaRPr lang="pt-BR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/>
              <a:t>Número de </a:t>
            </a:r>
            <a:r>
              <a:rPr lang="pt-BR" sz="2000" dirty="0" err="1"/>
              <a:t>proyectos</a:t>
            </a:r>
            <a:r>
              <a:rPr lang="pt-BR" sz="2000" dirty="0"/>
              <a:t> por empresa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Plazos</a:t>
            </a:r>
            <a:r>
              <a:rPr lang="pt-BR" sz="2000" dirty="0"/>
              <a:t> de </a:t>
            </a:r>
            <a:r>
              <a:rPr lang="pt-BR" sz="2000" dirty="0" err="1"/>
              <a:t>convocatoria</a:t>
            </a:r>
            <a:r>
              <a:rPr lang="pt-BR" sz="2000" dirty="0"/>
              <a:t> y de solicitudes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Plazos</a:t>
            </a:r>
            <a:r>
              <a:rPr lang="pt-BR" sz="2000" dirty="0"/>
              <a:t> </a:t>
            </a:r>
            <a:r>
              <a:rPr lang="pt-BR" sz="2000" dirty="0" err="1"/>
              <a:t>racionales</a:t>
            </a:r>
            <a:r>
              <a:rPr lang="pt-BR" sz="2000" dirty="0"/>
              <a:t> de </a:t>
            </a:r>
            <a:r>
              <a:rPr lang="pt-BR" sz="2000" dirty="0" err="1"/>
              <a:t>ejecución</a:t>
            </a:r>
            <a:r>
              <a:rPr lang="pt-BR" sz="2000" dirty="0"/>
              <a:t> y </a:t>
            </a:r>
            <a:r>
              <a:rPr lang="pt-BR" sz="2000" dirty="0" err="1"/>
              <a:t>justificación</a:t>
            </a:r>
            <a:endParaRPr lang="pt-BR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Mejora</a:t>
            </a:r>
            <a:r>
              <a:rPr lang="pt-BR" sz="2000" dirty="0"/>
              <a:t> </a:t>
            </a:r>
            <a:r>
              <a:rPr lang="pt-BR" sz="2000" dirty="0" err="1"/>
              <a:t>gestión</a:t>
            </a:r>
            <a:r>
              <a:rPr lang="pt-BR" sz="2000" dirty="0"/>
              <a:t> </a:t>
            </a:r>
            <a:r>
              <a:rPr lang="pt-BR" sz="2000" dirty="0" err="1"/>
              <a:t>plazos</a:t>
            </a:r>
            <a:r>
              <a:rPr lang="pt-BR" sz="2000" dirty="0"/>
              <a:t> de </a:t>
            </a:r>
            <a:r>
              <a:rPr lang="pt-BR" sz="2000" dirty="0" err="1"/>
              <a:t>verificación</a:t>
            </a:r>
            <a:r>
              <a:rPr lang="pt-BR" sz="2000" dirty="0"/>
              <a:t> y de pago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pt-BR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000" dirty="0" err="1"/>
              <a:t>Previsión</a:t>
            </a:r>
            <a:r>
              <a:rPr lang="pt-BR" sz="2000" dirty="0"/>
              <a:t> </a:t>
            </a:r>
            <a:r>
              <a:rPr lang="pt-BR" sz="2000" dirty="0" err="1"/>
              <a:t>mejoras</a:t>
            </a:r>
            <a:r>
              <a:rPr lang="pt-BR" sz="2000" dirty="0"/>
              <a:t> condiciones de </a:t>
            </a:r>
            <a:r>
              <a:rPr lang="pt-BR" sz="2000" dirty="0" err="1"/>
              <a:t>ayudas</a:t>
            </a:r>
            <a:endParaRPr lang="pt-BR" sz="2000" dirty="0"/>
          </a:p>
        </p:txBody>
      </p:sp>
      <p:pic>
        <p:nvPicPr>
          <p:cNvPr id="5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0" descr="portada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513" y="2849563"/>
            <a:ext cx="4165601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8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66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Recomendaciones para la presentación de proyectos</a:t>
            </a:r>
            <a:endParaRPr lang="es-ES" dirty="0"/>
          </a:p>
        </p:txBody>
      </p:sp>
      <p:pic>
        <p:nvPicPr>
          <p:cNvPr id="3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12" y="1159435"/>
            <a:ext cx="5034295" cy="4756332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254701" y="1317711"/>
            <a:ext cx="5380963" cy="44447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000" dirty="0" smtClean="0"/>
              <a:t>Adecuación </a:t>
            </a:r>
            <a:r>
              <a:rPr lang="es-ES" altLang="es-ES" sz="2000" dirty="0"/>
              <a:t>objeto convocatoria</a:t>
            </a:r>
          </a:p>
          <a:p>
            <a:pPr lvl="1"/>
            <a:r>
              <a:rPr lang="es-ES" altLang="es-ES" sz="2000" b="1" dirty="0" smtClean="0"/>
              <a:t>¿ El Proyecto es de I+D o de Innovación ?</a:t>
            </a:r>
          </a:p>
          <a:p>
            <a:pPr lvl="1"/>
            <a:r>
              <a:rPr lang="es-ES" altLang="es-ES" sz="2000" b="1" dirty="0" smtClean="0"/>
              <a:t>¿ INNOVAi4.0 o DIGITALIZA ?</a:t>
            </a:r>
          </a:p>
          <a:p>
            <a:r>
              <a:rPr lang="es-ES" altLang="es-ES" sz="2000" dirty="0" smtClean="0"/>
              <a:t>Beneficiario</a:t>
            </a:r>
            <a:r>
              <a:rPr lang="es-ES" altLang="es-ES" sz="2000" dirty="0"/>
              <a:t>: CNAE y tamaño</a:t>
            </a:r>
          </a:p>
          <a:p>
            <a:r>
              <a:rPr lang="es-ES" altLang="es-ES" sz="2000" b="1" dirty="0"/>
              <a:t>3 ofertas para gastos &gt; 14.999,99 €</a:t>
            </a:r>
          </a:p>
          <a:p>
            <a:r>
              <a:rPr lang="es-ES" altLang="es-ES" sz="2000" dirty="0" smtClean="0"/>
              <a:t>Trámite </a:t>
            </a:r>
            <a:r>
              <a:rPr lang="es-ES" altLang="es-ES" sz="2000" dirty="0"/>
              <a:t>telemático</a:t>
            </a:r>
          </a:p>
          <a:p>
            <a:r>
              <a:rPr lang="es-ES" altLang="es-ES" sz="2000" dirty="0" smtClean="0"/>
              <a:t>Presupuesto mínimo en algunos programas</a:t>
            </a:r>
            <a:endParaRPr lang="es-ES" altLang="es-ES" sz="2000" dirty="0"/>
          </a:p>
          <a:p>
            <a:r>
              <a:rPr lang="es-ES" altLang="es-ES" sz="2000" dirty="0"/>
              <a:t>Memoria </a:t>
            </a:r>
            <a:r>
              <a:rPr lang="es-ES" altLang="es-ES" sz="2000" b="1" dirty="0"/>
              <a:t>completa</a:t>
            </a:r>
            <a:r>
              <a:rPr lang="es-ES" altLang="es-ES" sz="2000" dirty="0"/>
              <a:t> y </a:t>
            </a:r>
            <a:r>
              <a:rPr lang="es-ES" altLang="es-ES" sz="2000" u="sng" dirty="0"/>
              <a:t>concreta</a:t>
            </a:r>
          </a:p>
          <a:p>
            <a:r>
              <a:rPr lang="es-ES" altLang="es-ES" sz="2000" dirty="0" smtClean="0"/>
              <a:t>Mención a la cofinanciación FEDER</a:t>
            </a:r>
          </a:p>
          <a:p>
            <a:r>
              <a:rPr lang="es-ES" altLang="es-ES" sz="2000" i="1" dirty="0"/>
              <a:t>Posible mejoras en el pago anticipado de las ayudas</a:t>
            </a:r>
          </a:p>
          <a:p>
            <a:r>
              <a:rPr lang="es-ES" altLang="es-ES" sz="2000" dirty="0" smtClean="0"/>
              <a:t>Interlocución </a:t>
            </a:r>
            <a:r>
              <a:rPr lang="es-ES" altLang="es-ES" sz="2000" dirty="0"/>
              <a:t>con </a:t>
            </a:r>
            <a:r>
              <a:rPr lang="es-ES" altLang="es-ES" sz="2000" dirty="0" smtClean="0"/>
              <a:t>IVACE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9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48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702441" y="2314653"/>
            <a:ext cx="5489559" cy="628536"/>
          </a:xfrm>
          <a:prstGeom prst="rect">
            <a:avLst/>
          </a:prstGeom>
          <a:solidFill>
            <a:srgbClr val="7030A0">
              <a:alpha val="5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16B8E68F-E0C8-46A2-A412-A017435C3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848" y="1990771"/>
            <a:ext cx="4206304" cy="420630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Sobre el IVACE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7" y="869315"/>
            <a:ext cx="6122287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ítulo 2"/>
          <p:cNvSpPr>
            <a:spLocks noGrp="1"/>
          </p:cNvSpPr>
          <p:nvPr>
            <p:ph type="title"/>
          </p:nvPr>
        </p:nvSpPr>
        <p:spPr>
          <a:xfrm>
            <a:off x="3581400" y="185315"/>
            <a:ext cx="8267550" cy="684000"/>
          </a:xfrm>
        </p:spPr>
        <p:txBody>
          <a:bodyPr/>
          <a:lstStyle/>
          <a:p>
            <a:pPr lvl="0">
              <a:defRPr/>
            </a:pP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¿ Mi proyecto es                   o                  ? </a:t>
            </a:r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0699" y="2550003"/>
            <a:ext cx="7405418" cy="3883120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rapecio 2"/>
          <p:cNvSpPr/>
          <p:nvPr/>
        </p:nvSpPr>
        <p:spPr>
          <a:xfrm>
            <a:off x="698118" y="5089451"/>
            <a:ext cx="5688013" cy="1606550"/>
          </a:xfrm>
          <a:prstGeom prst="trapezoid">
            <a:avLst>
              <a:gd name="adj" fmla="val 558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" name="Triángulo isósceles 3"/>
          <p:cNvSpPr/>
          <p:nvPr/>
        </p:nvSpPr>
        <p:spPr>
          <a:xfrm>
            <a:off x="1669668" y="1565201"/>
            <a:ext cx="3744913" cy="3368675"/>
          </a:xfrm>
          <a:prstGeom prst="triangle">
            <a:avLst>
              <a:gd name="adj" fmla="val 5001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5" name="CuadroTexto 7"/>
          <p:cNvSpPr txBox="1">
            <a:spLocks noChangeArrowheads="1"/>
          </p:cNvSpPr>
          <p:nvPr/>
        </p:nvSpPr>
        <p:spPr bwMode="auto">
          <a:xfrm>
            <a:off x="2376427" y="3383611"/>
            <a:ext cx="275198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Proyectos complejos: </a:t>
            </a:r>
            <a:r>
              <a:rPr lang="es-ES" altLang="es-ES" sz="1400" b="1" dirty="0" smtClean="0">
                <a:solidFill>
                  <a:schemeClr val="tx1"/>
                </a:solidFill>
              </a:rPr>
              <a:t>transformación </a:t>
            </a:r>
            <a:r>
              <a:rPr lang="es-ES" altLang="es-ES" sz="1400" b="1" dirty="0">
                <a:solidFill>
                  <a:schemeClr val="tx1"/>
                </a:solidFill>
              </a:rPr>
              <a:t>digital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Dimensión </a:t>
            </a:r>
            <a:r>
              <a:rPr lang="es-ES" altLang="es-ES" sz="1400" dirty="0" smtClean="0">
                <a:solidFill>
                  <a:schemeClr val="tx1"/>
                </a:solidFill>
              </a:rPr>
              <a:t>media </a:t>
            </a:r>
            <a:r>
              <a:rPr lang="es-ES" altLang="es-ES" sz="1400" dirty="0">
                <a:solidFill>
                  <a:schemeClr val="tx1"/>
                </a:solidFill>
              </a:rPr>
              <a:t>– alta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Se admiten gastos de personal propio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Los gastos de consultoría y asistencia técnica son críticos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 rot="10800000">
            <a:off x="5705093" y="2809801"/>
            <a:ext cx="3529013" cy="284956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CuadroTexto 2"/>
          <p:cNvSpPr txBox="1">
            <a:spLocks noChangeArrowheads="1"/>
          </p:cNvSpPr>
          <p:nvPr/>
        </p:nvSpPr>
        <p:spPr bwMode="auto">
          <a:xfrm>
            <a:off x="6622668" y="3541638"/>
            <a:ext cx="26114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Desarrollo de </a:t>
            </a:r>
            <a:r>
              <a:rPr lang="es-ES" altLang="es-ES" sz="1400" b="1" dirty="0">
                <a:solidFill>
                  <a:schemeClr val="tx1"/>
                </a:solidFill>
              </a:rPr>
              <a:t>soluciones</a:t>
            </a:r>
            <a:r>
              <a:rPr lang="es-ES" altLang="es-ES" sz="1400" dirty="0">
                <a:solidFill>
                  <a:schemeClr val="tx1"/>
                </a:solidFill>
              </a:rPr>
              <a:t> complejas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Dimensión </a:t>
            </a:r>
            <a:r>
              <a:rPr lang="es-ES" altLang="es-ES" sz="1400" dirty="0" smtClean="0">
                <a:solidFill>
                  <a:schemeClr val="tx1"/>
                </a:solidFill>
              </a:rPr>
              <a:t>media </a:t>
            </a:r>
            <a:r>
              <a:rPr lang="es-ES" altLang="es-ES" sz="1400" dirty="0">
                <a:solidFill>
                  <a:schemeClr val="tx1"/>
                </a:solidFill>
              </a:rPr>
              <a:t>– alta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Se admiten gastos de personal propio</a:t>
            </a:r>
          </a:p>
          <a:p>
            <a:pPr>
              <a:spcBef>
                <a:spcPct val="0"/>
              </a:spcBef>
              <a:buClrTx/>
            </a:pPr>
            <a:r>
              <a:rPr lang="es-ES" altLang="es-ES" sz="1400" dirty="0">
                <a:solidFill>
                  <a:schemeClr val="tx1"/>
                </a:solidFill>
              </a:rPr>
              <a:t>Se admiten gastos por  colaboraciones externas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31543" y="5665713"/>
            <a:ext cx="5468938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Proyectos de “inversión”: incorporación </a:t>
            </a:r>
            <a:r>
              <a:rPr lang="es-ES" sz="1400" b="1" dirty="0"/>
              <a:t>activos digitales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Dimensión media – baja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No se admiten gastos de personal propio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Gastos de consultoría y asistencia técnica </a:t>
            </a:r>
            <a:r>
              <a:rPr lang="es-ES" sz="1400" dirty="0" smtClean="0"/>
              <a:t>limitados</a:t>
            </a:r>
            <a:endParaRPr lang="es-ES" sz="1400" dirty="0"/>
          </a:p>
          <a:p>
            <a:pPr>
              <a:defRPr/>
            </a:pPr>
            <a:endParaRPr lang="es-ES" sz="1600" dirty="0"/>
          </a:p>
        </p:txBody>
      </p:sp>
      <p:sp>
        <p:nvSpPr>
          <p:cNvPr id="12" name="CuadroTexto 2"/>
          <p:cNvSpPr txBox="1">
            <a:spLocks noChangeArrowheads="1"/>
          </p:cNvSpPr>
          <p:nvPr/>
        </p:nvSpPr>
        <p:spPr bwMode="auto">
          <a:xfrm>
            <a:off x="4776680" y="5186486"/>
            <a:ext cx="686919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</a:rPr>
              <a:t>PYMES</a:t>
            </a:r>
          </a:p>
        </p:txBody>
      </p:sp>
      <p:sp>
        <p:nvSpPr>
          <p:cNvPr id="13" name="CuadroTexto 2"/>
          <p:cNvSpPr txBox="1">
            <a:spLocks noChangeArrowheads="1"/>
          </p:cNvSpPr>
          <p:nvPr/>
        </p:nvSpPr>
        <p:spPr bwMode="auto">
          <a:xfrm>
            <a:off x="2592988" y="2709872"/>
            <a:ext cx="1898277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</a:rPr>
              <a:t>PYMES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es-ES" sz="1400" dirty="0" smtClean="0">
                <a:solidFill>
                  <a:schemeClr val="bg1"/>
                </a:solidFill>
              </a:rPr>
              <a:t>INDUSTRIA / LOGISTICA</a:t>
            </a:r>
            <a:endParaRPr lang="es-ES" altLang="es-ES" sz="1400" dirty="0">
              <a:solidFill>
                <a:schemeClr val="bg1"/>
              </a:solidFill>
            </a:endParaRPr>
          </a:p>
        </p:txBody>
      </p:sp>
      <p:sp>
        <p:nvSpPr>
          <p:cNvPr id="14" name="CuadroTexto 2"/>
          <p:cNvSpPr txBox="1">
            <a:spLocks noChangeArrowheads="1"/>
          </p:cNvSpPr>
          <p:nvPr/>
        </p:nvSpPr>
        <p:spPr bwMode="auto">
          <a:xfrm>
            <a:off x="7237790" y="5247358"/>
            <a:ext cx="686919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400" dirty="0">
                <a:solidFill>
                  <a:schemeClr val="bg1"/>
                </a:solidFill>
              </a:rPr>
              <a:t>PYMES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8016724" y="1198636"/>
            <a:ext cx="3881713" cy="1084390"/>
            <a:chOff x="6683433" y="421632"/>
            <a:chExt cx="5430256" cy="15207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40"/>
            <p:cNvSpPr>
              <a:spLocks noChangeArrowheads="1"/>
            </p:cNvSpPr>
            <p:nvPr/>
          </p:nvSpPr>
          <p:spPr bwMode="auto">
            <a:xfrm>
              <a:off x="6683433" y="1356634"/>
              <a:ext cx="5430256" cy="5857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rgbClr val="E68900"/>
                </a:buClr>
                <a:buChar char="•"/>
                <a:defRPr sz="2000">
                  <a:solidFill>
                    <a:srgbClr val="1C1C1C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rgbClr val="993366"/>
                </a:buClr>
                <a:buSzPct val="85000"/>
                <a:buFont typeface="Trebuchet MS" panose="020B0603020202020204" pitchFamily="34" charset="0"/>
                <a:buChar char="▪"/>
                <a:defRPr sz="2000">
                  <a:solidFill>
                    <a:srgbClr val="1C1C1C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5000"/>
                </a:spcBef>
                <a:buChar char="–"/>
                <a:defRPr sz="1600">
                  <a:solidFill>
                    <a:srgbClr val="1C1C1C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ES" altLang="es-ES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817389" y="421632"/>
              <a:ext cx="5184776" cy="430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s-ES" altLang="es-ES_tradnl" sz="1200" dirty="0">
                  <a:cs typeface="Arial" panose="020B0604020202020204" pitchFamily="34" charset="0"/>
                </a:rPr>
                <a:t>Subvención </a:t>
              </a:r>
              <a:r>
                <a:rPr lang="es-ES" altLang="es-ES_tradnl" sz="14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35% - 45%</a:t>
              </a:r>
              <a:endParaRPr lang="es-ES" altLang="es-ES_tradnl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6817389" y="1429550"/>
              <a:ext cx="5186860" cy="431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s-ES" altLang="es-ES_tradnl" sz="1200" dirty="0">
                  <a:cs typeface="Arial" panose="020B0604020202020204" pitchFamily="34" charset="0"/>
                </a:rPr>
                <a:t>Subvención </a:t>
              </a:r>
              <a:r>
                <a:rPr lang="es-ES" altLang="es-ES_tradnl" sz="14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30% - 40%</a:t>
              </a:r>
              <a:endParaRPr lang="es-ES" altLang="es-ES_tradnl" sz="1400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6817389" y="837478"/>
              <a:ext cx="966898" cy="489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ES" altLang="es-ES_tradnl" sz="1200" dirty="0">
                <a:cs typeface="Arial" panose="020B0604020202020204" pitchFamily="34" charset="0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8222265" y="841361"/>
              <a:ext cx="966898" cy="489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ES" altLang="es-ES_tradnl" sz="1200" dirty="0">
                <a:cs typeface="Arial" panose="020B0604020202020204" pitchFamily="34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9625546" y="847979"/>
              <a:ext cx="966898" cy="489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ES" altLang="es-ES_tradnl" sz="1200" dirty="0">
                <a:cs typeface="Arial" panose="020B0604020202020204" pitchFamily="34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1028826" y="840404"/>
              <a:ext cx="977018" cy="4894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lIns="54000" rIns="18000" anchor="ctr"/>
            <a:lstStyle>
              <a:lvl1pPr marL="265113" indent="-180975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s-ES" altLang="es-ES_tradnl" sz="1200" dirty="0">
                <a:cs typeface="Arial" panose="020B0604020202020204" pitchFamily="34" charset="0"/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533628F-29DD-4992-A96A-28CC622B8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497" y="863300"/>
              <a:ext cx="1217807" cy="44704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9A42A57-5AD2-4A99-BC0B-A9A7B0B70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744" y="874087"/>
              <a:ext cx="1262147" cy="4633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2D34B343-03A9-42A5-84DF-A068287CE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4909" y="874060"/>
              <a:ext cx="1262297" cy="463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4D91794D-0C40-4665-9F80-BA5D709FC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930" y="873241"/>
              <a:ext cx="1266759" cy="465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59C1B2D-5F51-4DF8-BC3E-C43B885B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567" y="1431737"/>
              <a:ext cx="1126121" cy="4710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9423124" y="863300"/>
              <a:ext cx="2690565" cy="5000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40000"/>
                </a:spcBef>
                <a:buClr>
                  <a:srgbClr val="E68900"/>
                </a:buClr>
                <a:buChar char="•"/>
                <a:defRPr sz="2000">
                  <a:solidFill>
                    <a:srgbClr val="1C1C1C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35000"/>
                </a:spcBef>
                <a:buClr>
                  <a:srgbClr val="993366"/>
                </a:buClr>
                <a:buSzPct val="85000"/>
                <a:buFont typeface="Trebuchet MS" panose="020B0603020202020204" pitchFamily="34" charset="0"/>
                <a:buChar char="▪"/>
                <a:defRPr sz="2000">
                  <a:solidFill>
                    <a:srgbClr val="1C1C1C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5000"/>
                </a:spcBef>
                <a:buChar char="–"/>
                <a:defRPr sz="1600">
                  <a:solidFill>
                    <a:srgbClr val="1C1C1C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1C1C1C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s-ES" altLang="es-ES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63" y="5102806"/>
            <a:ext cx="1126121" cy="4710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74" y="2025833"/>
            <a:ext cx="1262297" cy="46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D91794D-0C40-4665-9F80-BA5D709FCA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07" y="2863900"/>
            <a:ext cx="1266759" cy="465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4A666DCA-9BCD-471C-B411-925C44430DB0}"/>
              </a:ext>
            </a:extLst>
          </p:cNvPr>
          <p:cNvGrpSpPr/>
          <p:nvPr/>
        </p:nvGrpSpPr>
        <p:grpSpPr>
          <a:xfrm>
            <a:off x="5451605" y="1220565"/>
            <a:ext cx="1472180" cy="1574241"/>
            <a:chOff x="159623" y="1316626"/>
            <a:chExt cx="1998662" cy="2197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8" name="Grupo 14">
              <a:extLst>
                <a:ext uri="{FF2B5EF4-FFF2-40B4-BE49-F238E27FC236}">
                  <a16:creationId xmlns:a16="http://schemas.microsoft.com/office/drawing/2014/main" id="{58D63DAD-9F14-4567-9690-D16CEBCD9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23" y="1316626"/>
              <a:ext cx="1998662" cy="2197100"/>
              <a:chOff x="772273" y="1057276"/>
              <a:chExt cx="1999502" cy="2197728"/>
            </a:xfrm>
          </p:grpSpPr>
          <p:pic>
            <p:nvPicPr>
              <p:cNvPr id="50" name="Imagen 5">
                <a:extLst>
                  <a:ext uri="{FF2B5EF4-FFF2-40B4-BE49-F238E27FC236}">
                    <a16:creationId xmlns:a16="http://schemas.microsoft.com/office/drawing/2014/main" id="{569EB0FF-5EE4-42B1-8B47-4ABFC9C782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273" y="1057276"/>
                <a:ext cx="1999502" cy="219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3C15E8FE-9774-4792-83CB-512C54387A69}"/>
                  </a:ext>
                </a:extLst>
              </p:cNvPr>
              <p:cNvSpPr/>
              <p:nvPr userDrawn="1"/>
            </p:nvSpPr>
            <p:spPr>
              <a:xfrm>
                <a:off x="1143904" y="1527310"/>
                <a:ext cx="1256240" cy="1257659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Lato" charset="0"/>
                </a:endParaRPr>
              </a:p>
            </p:txBody>
          </p:sp>
        </p:grpSp>
        <p:pic>
          <p:nvPicPr>
            <p:cNvPr id="49" name="Imagen 10">
              <a:extLst>
                <a:ext uri="{FF2B5EF4-FFF2-40B4-BE49-F238E27FC236}">
                  <a16:creationId xmlns:a16="http://schemas.microsoft.com/office/drawing/2014/main" id="{F67D1FC4-7A1B-4C9B-AC6C-2C8D20A4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73" y="1834151"/>
              <a:ext cx="97948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447" y="2786151"/>
            <a:ext cx="2127688" cy="597460"/>
          </a:xfrm>
          <a:prstGeom prst="rect">
            <a:avLst/>
          </a:prstGeom>
        </p:spPr>
      </p:pic>
      <p:pic>
        <p:nvPicPr>
          <p:cNvPr id="52" name="Imagen 8" descr="portada03_do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upo 52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54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52" y="199587"/>
            <a:ext cx="1549242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8" y="206035"/>
            <a:ext cx="1765238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0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/>
      <p:bldP spid="11" grpId="0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1770785" y="1526966"/>
            <a:ext cx="2165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s-ES" altLang="es-E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 consiste en …</a:t>
            </a:r>
            <a:endParaRPr lang="es-ES" altLang="es-ES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0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Marcador de contenido 3"/>
          <p:cNvSpPr txBox="1">
            <a:spLocks/>
          </p:cNvSpPr>
          <p:nvPr/>
        </p:nvSpPr>
        <p:spPr>
          <a:xfrm>
            <a:off x="360266" y="2116785"/>
            <a:ext cx="5564284" cy="3445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La </a:t>
            </a:r>
            <a:r>
              <a:rPr lang="es-ES" sz="1600" dirty="0"/>
              <a:t>integración de tecnologías digitales, de nueva incorporación en el proyecto o previamente existentes en la empresa, trabajando </a:t>
            </a:r>
            <a:r>
              <a:rPr lang="es-ES" sz="1600" b="1" u="sng" dirty="0"/>
              <a:t>simultáneamente</a:t>
            </a:r>
            <a:r>
              <a:rPr lang="es-ES" sz="1600" dirty="0"/>
              <a:t> en las siguientes áreas:</a:t>
            </a:r>
          </a:p>
          <a:p>
            <a:r>
              <a:rPr lang="es-ES" sz="1600" b="1" dirty="0" smtClean="0"/>
              <a:t>Hibridación </a:t>
            </a:r>
            <a:r>
              <a:rPr lang="es-ES" sz="1600" b="1" dirty="0"/>
              <a:t>del mundo físico y </a:t>
            </a:r>
            <a:r>
              <a:rPr lang="es-ES" sz="1600" b="1" dirty="0" smtClean="0"/>
              <a:t>digital</a:t>
            </a:r>
            <a:r>
              <a:rPr lang="es-ES" sz="1600" dirty="0" smtClean="0"/>
              <a:t>: </a:t>
            </a:r>
            <a:r>
              <a:rPr lang="es-ES" sz="1600" dirty="0" err="1"/>
              <a:t>s</a:t>
            </a:r>
            <a:r>
              <a:rPr lang="es-ES" sz="1600" dirty="0" err="1" smtClean="0"/>
              <a:t>ensórica</a:t>
            </a:r>
            <a:r>
              <a:rPr lang="es-ES" sz="1600" dirty="0" smtClean="0"/>
              <a:t> </a:t>
            </a:r>
            <a:r>
              <a:rPr lang="es-ES" sz="1600" dirty="0"/>
              <a:t>avanzada, dispositivos micro/nano electrónicos, sistemas </a:t>
            </a:r>
            <a:r>
              <a:rPr lang="es-ES" sz="1600" dirty="0" err="1"/>
              <a:t>ciberfísicos</a:t>
            </a:r>
            <a:r>
              <a:rPr lang="es-ES" sz="1600" dirty="0"/>
              <a:t>, tecnologías de interacción hombre – máquina, tecnologías de geolocalización, tecnologías de visualización avanzada.</a:t>
            </a:r>
          </a:p>
          <a:p>
            <a:r>
              <a:rPr lang="es-ES" sz="1600" b="1" dirty="0" smtClean="0"/>
              <a:t>Comunicación </a:t>
            </a:r>
            <a:r>
              <a:rPr lang="es-ES" sz="1600" b="1" dirty="0"/>
              <a:t>y tratamiento de </a:t>
            </a:r>
            <a:r>
              <a:rPr lang="es-ES" sz="1600" b="1" dirty="0" smtClean="0"/>
              <a:t>datos</a:t>
            </a:r>
            <a:r>
              <a:rPr lang="es-ES" sz="1600" dirty="0" smtClean="0"/>
              <a:t>: redes </a:t>
            </a:r>
            <a:r>
              <a:rPr lang="es-ES" sz="1600" dirty="0"/>
              <a:t>de </a:t>
            </a:r>
            <a:r>
              <a:rPr lang="es-ES" sz="1600" dirty="0" smtClean="0"/>
              <a:t>telecomunicación, </a:t>
            </a:r>
            <a:r>
              <a:rPr lang="es-ES" sz="1600" dirty="0"/>
              <a:t>ciberseguridad, </a:t>
            </a:r>
            <a:r>
              <a:rPr lang="es-ES" sz="1600" dirty="0" err="1"/>
              <a:t>IoT</a:t>
            </a:r>
            <a:r>
              <a:rPr lang="es-ES" sz="1600" dirty="0"/>
              <a:t>, computación en la nube.</a:t>
            </a:r>
          </a:p>
          <a:p>
            <a:r>
              <a:rPr lang="es-ES" sz="1600" b="1" dirty="0" smtClean="0"/>
              <a:t>Procesamiento </a:t>
            </a:r>
            <a:r>
              <a:rPr lang="es-ES" sz="1600" b="1" dirty="0"/>
              <a:t>inteligente de la información </a:t>
            </a:r>
            <a:r>
              <a:rPr lang="es-ES" sz="1600" b="1" dirty="0" smtClean="0"/>
              <a:t>digital</a:t>
            </a:r>
            <a:r>
              <a:rPr lang="es-ES" sz="1600" dirty="0" smtClean="0"/>
              <a:t>: analítica </a:t>
            </a:r>
            <a:r>
              <a:rPr lang="es-ES" sz="1600" dirty="0"/>
              <a:t>“</a:t>
            </a:r>
            <a:r>
              <a:rPr lang="es-ES" sz="1600" dirty="0" err="1"/>
              <a:t>big</a:t>
            </a:r>
            <a:r>
              <a:rPr lang="es-ES" sz="1600" dirty="0"/>
              <a:t> data”, minería de datos, integración de datos, </a:t>
            </a:r>
            <a:r>
              <a:rPr lang="es-ES" sz="1600" dirty="0" err="1"/>
              <a:t>business</a:t>
            </a:r>
            <a:r>
              <a:rPr lang="es-ES" sz="1600" dirty="0"/>
              <a:t> </a:t>
            </a:r>
            <a:r>
              <a:rPr lang="es-ES" sz="1600" dirty="0" err="1"/>
              <a:t>intelligence</a:t>
            </a:r>
            <a:r>
              <a:rPr lang="es-ES" sz="1600" dirty="0"/>
              <a:t> e inteligencia artificial</a:t>
            </a:r>
            <a:r>
              <a:rPr lang="es-ES" sz="1600" dirty="0" smtClean="0"/>
              <a:t>.</a:t>
            </a:r>
            <a:endParaRPr lang="es-ES" altLang="es-ES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6" y="1526966"/>
            <a:ext cx="1405132" cy="515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Marcador de contenido 2"/>
          <p:cNvSpPr txBox="1">
            <a:spLocks/>
          </p:cNvSpPr>
          <p:nvPr/>
        </p:nvSpPr>
        <p:spPr>
          <a:xfrm>
            <a:off x="6409327" y="2116784"/>
            <a:ext cx="5757700" cy="3264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La </a:t>
            </a:r>
            <a:r>
              <a:rPr lang="es-ES" sz="1600" dirty="0"/>
              <a:t>transformación digital de </a:t>
            </a:r>
            <a:r>
              <a:rPr lang="es-ES" sz="1600" dirty="0" smtClean="0"/>
              <a:t>la empresa a través de la </a:t>
            </a:r>
            <a:r>
              <a:rPr lang="es-ES" sz="1600" dirty="0"/>
              <a:t>puesta en marcha de nuevas soluciones en alguno de los siguientes ámbitos: </a:t>
            </a:r>
            <a:endParaRPr lang="es-ES" sz="1600" dirty="0" smtClean="0"/>
          </a:p>
          <a:p>
            <a:pPr>
              <a:spcBef>
                <a:spcPts val="600"/>
              </a:spcBef>
            </a:pPr>
            <a:r>
              <a:rPr lang="es-ES" sz="1600" dirty="0" smtClean="0"/>
              <a:t>Virtualización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S</a:t>
            </a:r>
            <a:r>
              <a:rPr lang="es-ES" sz="1600" dirty="0" smtClean="0"/>
              <a:t>imulación </a:t>
            </a:r>
            <a:r>
              <a:rPr lang="es-ES" sz="1600" dirty="0"/>
              <a:t>de </a:t>
            </a:r>
            <a:r>
              <a:rPr lang="es-ES" sz="1600" dirty="0" smtClean="0"/>
              <a:t>procesos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S</a:t>
            </a:r>
            <a:r>
              <a:rPr lang="es-ES" sz="1600" dirty="0" smtClean="0"/>
              <a:t>istemas </a:t>
            </a:r>
            <a:r>
              <a:rPr lang="es-ES" sz="1600" dirty="0"/>
              <a:t>de fabricación avanzada (fabricación aditiva, láser</a:t>
            </a:r>
            <a:r>
              <a:rPr lang="es-ES" sz="1600" dirty="0" smtClean="0"/>
              <a:t>,…)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R</a:t>
            </a:r>
            <a:r>
              <a:rPr lang="es-ES" sz="1600" dirty="0" smtClean="0"/>
              <a:t>obótica autónoma / colaborativa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O</a:t>
            </a:r>
            <a:r>
              <a:rPr lang="es-ES" sz="1600" dirty="0" smtClean="0"/>
              <a:t>peraciones </a:t>
            </a:r>
            <a:r>
              <a:rPr lang="es-ES" sz="1600" dirty="0"/>
              <a:t>asistidas por realidad </a:t>
            </a:r>
            <a:r>
              <a:rPr lang="es-ES" sz="1600" dirty="0" smtClean="0"/>
              <a:t>aumentada/virtual </a:t>
            </a:r>
          </a:p>
          <a:p>
            <a:pPr>
              <a:spcBef>
                <a:spcPts val="600"/>
              </a:spcBef>
            </a:pPr>
            <a:r>
              <a:rPr lang="es-ES" sz="1600" dirty="0" smtClean="0"/>
              <a:t>Aprendizaje </a:t>
            </a:r>
            <a:r>
              <a:rPr lang="es-ES" sz="1600" dirty="0"/>
              <a:t>de patrones de </a:t>
            </a:r>
            <a:r>
              <a:rPr lang="es-ES" sz="1600" dirty="0" smtClean="0"/>
              <a:t>funcionamiento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T</a:t>
            </a:r>
            <a:r>
              <a:rPr lang="es-ES" sz="1600" dirty="0" smtClean="0"/>
              <a:t>oma </a:t>
            </a:r>
            <a:r>
              <a:rPr lang="es-ES" sz="1600" dirty="0"/>
              <a:t>automática de </a:t>
            </a:r>
            <a:r>
              <a:rPr lang="es-ES" sz="1600" dirty="0" smtClean="0"/>
              <a:t>decisiones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I</a:t>
            </a:r>
            <a:r>
              <a:rPr lang="es-ES" sz="1600" dirty="0" smtClean="0"/>
              <a:t>ntegración </a:t>
            </a:r>
            <a:r>
              <a:rPr lang="es-ES" sz="1600" dirty="0"/>
              <a:t>horizontal y vertical de </a:t>
            </a:r>
            <a:r>
              <a:rPr lang="es-ES" sz="1600" dirty="0" smtClean="0"/>
              <a:t>procesos</a:t>
            </a:r>
          </a:p>
          <a:p>
            <a:pPr>
              <a:spcBef>
                <a:spcPts val="600"/>
              </a:spcBef>
            </a:pPr>
            <a:r>
              <a:rPr lang="es-ES" sz="1600" dirty="0"/>
              <a:t>N</a:t>
            </a:r>
            <a:r>
              <a:rPr lang="es-ES" sz="1600" dirty="0" smtClean="0"/>
              <a:t>uevos </a:t>
            </a:r>
            <a:r>
              <a:rPr lang="es-ES" sz="1600" dirty="0"/>
              <a:t>productos/servicios basados en la interconexión </a:t>
            </a:r>
            <a:r>
              <a:rPr lang="es-ES" sz="1600" dirty="0" smtClean="0"/>
              <a:t>digital</a:t>
            </a:r>
            <a:endParaRPr lang="es-ES" sz="1600" dirty="0"/>
          </a:p>
        </p:txBody>
      </p:sp>
      <p:sp>
        <p:nvSpPr>
          <p:cNvPr id="16" name="CuadroTexto 9"/>
          <p:cNvSpPr txBox="1">
            <a:spLocks noChangeArrowheads="1"/>
          </p:cNvSpPr>
          <p:nvPr/>
        </p:nvSpPr>
        <p:spPr bwMode="auto">
          <a:xfrm>
            <a:off x="6523477" y="1524151"/>
            <a:ext cx="5325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… y tiene como resultado ….</a:t>
            </a:r>
            <a:endParaRPr lang="es-ES" altLang="es-ES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1998552" y="5978994"/>
            <a:ext cx="7840519" cy="6799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smtClean="0"/>
              <a:t>Si el proyecto no tiene </a:t>
            </a:r>
            <a:r>
              <a:rPr lang="es-ES" sz="1600" dirty="0"/>
              <a:t>el alcance exigido en este programa, pero </a:t>
            </a:r>
            <a:r>
              <a:rPr lang="es-ES" sz="1600" dirty="0" smtClean="0"/>
              <a:t>puede </a:t>
            </a:r>
            <a:r>
              <a:rPr lang="es-ES" sz="1600" dirty="0"/>
              <a:t>ser </a:t>
            </a:r>
            <a:r>
              <a:rPr lang="es-ES" sz="1600" dirty="0" smtClean="0"/>
              <a:t>viable </a:t>
            </a:r>
            <a:r>
              <a:rPr lang="es-ES" sz="1600" dirty="0"/>
              <a:t>en la convocatoria del programa </a:t>
            </a:r>
            <a:r>
              <a:rPr lang="es-ES" sz="1600" b="1" dirty="0"/>
              <a:t>DIGITALIZA-CV</a:t>
            </a:r>
            <a:r>
              <a:rPr lang="es-ES" sz="1600" dirty="0"/>
              <a:t>, se podrá proceder al </a:t>
            </a:r>
            <a:r>
              <a:rPr lang="es-ES" sz="1600" b="1" dirty="0"/>
              <a:t>traslado</a:t>
            </a:r>
            <a:r>
              <a:rPr lang="es-ES" sz="1600" dirty="0"/>
              <a:t> </a:t>
            </a:r>
            <a:r>
              <a:rPr lang="es-ES" sz="1600" dirty="0" smtClean="0"/>
              <a:t>a esa convocatoria</a:t>
            </a:r>
            <a:endParaRPr lang="es-ES" sz="1600" dirty="0"/>
          </a:p>
        </p:txBody>
      </p:sp>
      <p:sp>
        <p:nvSpPr>
          <p:cNvPr id="13" name="Título 2"/>
          <p:cNvSpPr>
            <a:spLocks noGrp="1"/>
          </p:cNvSpPr>
          <p:nvPr>
            <p:ph type="title"/>
          </p:nvPr>
        </p:nvSpPr>
        <p:spPr>
          <a:xfrm>
            <a:off x="3581400" y="185315"/>
            <a:ext cx="8267550" cy="684000"/>
          </a:xfrm>
        </p:spPr>
        <p:txBody>
          <a:bodyPr/>
          <a:lstStyle/>
          <a:p>
            <a:pPr lvl="0">
              <a:defRPr/>
            </a:pP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¿ Mi proyecto es                   o                  ? </a:t>
            </a:r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52" y="199587"/>
            <a:ext cx="1549242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8" y="206035"/>
            <a:ext cx="1765238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7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37128" y="2678850"/>
            <a:ext cx="5288816" cy="408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1600" dirty="0" smtClean="0"/>
              <a:t>Sistemas para la gestión del ciclo de vida (CAD, CAM, CAE, PDM, DFM) y actuaciones de economía circular. </a:t>
            </a:r>
          </a:p>
          <a:p>
            <a:r>
              <a:rPr lang="es-ES" altLang="es-ES" sz="1600" dirty="0" smtClean="0"/>
              <a:t>Aplicaciones de  realidad aumentada / realidad virtual, SCN, SCADA, MES, implantación PLC, mantenimiento preventivo, robots industriales (ISO 8373), visión artificial y sistemas automatizados de almacenamiento y logística interna, </a:t>
            </a:r>
            <a:r>
              <a:rPr lang="es-ES" altLang="es-ES" sz="1600" dirty="0"/>
              <a:t>s</a:t>
            </a:r>
            <a:r>
              <a:rPr lang="es-ES" sz="1600" dirty="0" smtClean="0"/>
              <a:t>istemas </a:t>
            </a:r>
            <a:r>
              <a:rPr lang="es-ES" sz="1600" dirty="0"/>
              <a:t>de fabricación aditiva e impresión 3D, </a:t>
            </a:r>
            <a:r>
              <a:rPr lang="es-ES" sz="1600" dirty="0" smtClean="0"/>
              <a:t>sensorización </a:t>
            </a:r>
            <a:r>
              <a:rPr lang="es-ES" sz="1600" dirty="0"/>
              <a:t>de productos, servicios o procesos </a:t>
            </a:r>
            <a:r>
              <a:rPr lang="es-ES" altLang="es-ES" sz="1600" dirty="0"/>
              <a:t>.</a:t>
            </a:r>
          </a:p>
          <a:p>
            <a:r>
              <a:rPr lang="es-ES" altLang="es-ES" sz="1600" dirty="0" smtClean="0"/>
              <a:t>Gestión empresarial y logística interna y externa: ERP, aplicaciones BI, SCM, SGA, MRP, CRM.</a:t>
            </a:r>
          </a:p>
          <a:p>
            <a:r>
              <a:rPr lang="es-ES" altLang="es-ES" sz="1600" dirty="0" smtClean="0"/>
              <a:t>Dispositivos y aplicaciones de telecomunicación, soluciones cloud computing,  big data, soluciones de seguridad de la información y las comunicaciones, soluciones para la digitalización de productos y dispositivos para dotarlos de funcionalidad IoT.</a:t>
            </a:r>
          </a:p>
        </p:txBody>
      </p:sp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695071" y="2126384"/>
            <a:ext cx="2068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Es apoyable ….</a:t>
            </a:r>
          </a:p>
        </p:txBody>
      </p:sp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7761711" y="2126385"/>
            <a:ext cx="2508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E68900"/>
              </a:buClr>
              <a:buChar char="•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993366"/>
              </a:buClr>
              <a:buSzPct val="85000"/>
              <a:buFont typeface="Trebuchet MS" panose="020B0603020202020204" pitchFamily="34" charset="0"/>
              <a:buChar char="▪"/>
              <a:defRPr sz="2000">
                <a:solidFill>
                  <a:srgbClr val="1C1C1C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5000"/>
              </a:spcBef>
              <a:buChar char="–"/>
              <a:defRPr sz="1600">
                <a:solidFill>
                  <a:srgbClr val="1C1C1C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No es apoyable ….</a:t>
            </a:r>
          </a:p>
        </p:txBody>
      </p:sp>
      <p:pic>
        <p:nvPicPr>
          <p:cNvPr id="12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0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Marcador de contenido 3"/>
          <p:cNvSpPr txBox="1">
            <a:spLocks/>
          </p:cNvSpPr>
          <p:nvPr/>
        </p:nvSpPr>
        <p:spPr>
          <a:xfrm>
            <a:off x="6543675" y="2678851"/>
            <a:ext cx="5359001" cy="40883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dirty="0"/>
              <a:t>Otros bienes de equipo distintos.</a:t>
            </a:r>
          </a:p>
          <a:p>
            <a:pPr>
              <a:defRPr/>
            </a:pPr>
            <a:r>
              <a:rPr lang="es-ES" sz="1600" dirty="0" smtClean="0"/>
              <a:t>Sistemas operativos, </a:t>
            </a:r>
            <a:r>
              <a:rPr lang="es-ES" sz="1600" dirty="0"/>
              <a:t>aplicaciones de </a:t>
            </a:r>
            <a:r>
              <a:rPr lang="es-ES" sz="1600" dirty="0" smtClean="0"/>
              <a:t>gestión, herramientas de monitorización </a:t>
            </a:r>
            <a:r>
              <a:rPr lang="es-ES" sz="1600" dirty="0"/>
              <a:t>de redes </a:t>
            </a:r>
            <a:r>
              <a:rPr lang="es-ES" sz="1600" dirty="0" smtClean="0"/>
              <a:t>o sistemas</a:t>
            </a:r>
            <a:r>
              <a:rPr lang="es-ES" sz="1600" dirty="0"/>
              <a:t>, paquetes de ofimática, correo electrónico, edición y tratamiento de imágenes.</a:t>
            </a:r>
          </a:p>
          <a:p>
            <a:pPr>
              <a:defRPr/>
            </a:pPr>
            <a:r>
              <a:rPr lang="es-ES" sz="1600" dirty="0" smtClean="0"/>
              <a:t>Páginas web de carácter estático. Catálogos on-line y webs de comercio electrónico no interactivas.</a:t>
            </a:r>
          </a:p>
          <a:p>
            <a:pPr>
              <a:defRPr/>
            </a:pPr>
            <a:r>
              <a:rPr lang="es-ES" sz="1600" dirty="0" smtClean="0"/>
              <a:t>Aplicaciones de contabilidad, nóminas, control de presencia. Aplicaciones verticales, software y utilidades de aplicación específica en determinados sectores.</a:t>
            </a:r>
          </a:p>
          <a:p>
            <a:pPr>
              <a:defRPr/>
            </a:pPr>
            <a:r>
              <a:rPr lang="es-ES" sz="1600" dirty="0" smtClean="0"/>
              <a:t>Ordenadores personales, terminales, tabletas, consolas y similares, impresoras, displays y dispositivos de salida de información salvo que formen inseparable de soluciones de automatización.</a:t>
            </a:r>
            <a:endParaRPr lang="es-ES" sz="1600" b="1" u="sng" dirty="0" smtClean="0"/>
          </a:p>
          <a:p>
            <a:pPr marL="0" indent="0">
              <a:buNone/>
              <a:defRPr/>
            </a:pPr>
            <a:endParaRPr lang="es-ES" altLang="es-ES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" y="1410824"/>
            <a:ext cx="1322188" cy="55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Marcador de contenido 2"/>
          <p:cNvSpPr txBox="1">
            <a:spLocks/>
          </p:cNvSpPr>
          <p:nvPr/>
        </p:nvSpPr>
        <p:spPr>
          <a:xfrm>
            <a:off x="1593923" y="1478472"/>
            <a:ext cx="10499253" cy="564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/>
              <a:t>si consiste en la </a:t>
            </a:r>
            <a:r>
              <a:rPr lang="es-ES" sz="1800" b="1" dirty="0"/>
              <a:t>incorporación de “</a:t>
            </a:r>
            <a:r>
              <a:rPr lang="es-ES" sz="1800" b="1" dirty="0" smtClean="0"/>
              <a:t>activos digitales” </a:t>
            </a:r>
            <a:r>
              <a:rPr lang="es-ES" sz="1800" dirty="0" smtClean="0"/>
              <a:t>para dar soporte a la actividad de la empresa solicitante</a:t>
            </a:r>
            <a:endParaRPr lang="es-ES" sz="1800" dirty="0"/>
          </a:p>
        </p:txBody>
      </p:sp>
      <p:sp>
        <p:nvSpPr>
          <p:cNvPr id="15" name="Título 2"/>
          <p:cNvSpPr>
            <a:spLocks noGrp="1"/>
          </p:cNvSpPr>
          <p:nvPr>
            <p:ph type="title"/>
          </p:nvPr>
        </p:nvSpPr>
        <p:spPr>
          <a:xfrm>
            <a:off x="3581400" y="185315"/>
            <a:ext cx="8267550" cy="684000"/>
          </a:xfrm>
        </p:spPr>
        <p:txBody>
          <a:bodyPr/>
          <a:lstStyle/>
          <a:p>
            <a:pPr lvl="0">
              <a:defRPr/>
            </a:pPr>
            <a:r>
              <a:rPr lang="es-ES" dirty="0" smtClean="0">
                <a:solidFill>
                  <a:prstClr val="black"/>
                </a:solidFill>
                <a:latin typeface="Calibri" panose="020F0502020204030204"/>
              </a:rPr>
              <a:t>¿ Mi proyecto es                   o                  ? </a:t>
            </a:r>
            <a:endParaRPr lang="es-E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52" y="199587"/>
            <a:ext cx="1549242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88" y="206035"/>
            <a:ext cx="1765238" cy="6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7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 Mi proyecto es de I+D o de Innovación ?</a:t>
            </a:r>
            <a:endParaRPr lang="es-E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828711" y="3761564"/>
            <a:ext cx="9275885" cy="1758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817560" y="3625390"/>
            <a:ext cx="11151" cy="2899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7062350" y="3625390"/>
            <a:ext cx="11151" cy="2899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0115747" y="3625390"/>
            <a:ext cx="11151" cy="28993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94174" y="3891660"/>
            <a:ext cx="64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TRL 1</a:t>
            </a:r>
            <a:endParaRPr lang="es-ES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764984" y="3934036"/>
            <a:ext cx="59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TRL 7</a:t>
            </a:r>
            <a:endParaRPr lang="es-E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792361" y="3891660"/>
            <a:ext cx="646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TRL 9</a:t>
            </a:r>
            <a:endParaRPr lang="es-ES" sz="1400" dirty="0"/>
          </a:p>
        </p:txBody>
      </p:sp>
      <p:sp>
        <p:nvSpPr>
          <p:cNvPr id="19" name="Flecha derecha 18"/>
          <p:cNvSpPr/>
          <p:nvPr/>
        </p:nvSpPr>
        <p:spPr>
          <a:xfrm>
            <a:off x="813287" y="2111030"/>
            <a:ext cx="6244791" cy="8697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7042654" y="4302979"/>
            <a:ext cx="3053396" cy="86979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813287" y="4523565"/>
            <a:ext cx="6244790" cy="428621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36" y="2288915"/>
            <a:ext cx="726724" cy="514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533628F-29DD-4992-A96A-28CC622B8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04" y="4527134"/>
            <a:ext cx="1217807" cy="447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99A42A57-5AD2-4A99-BC0B-A9A7B0B704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1" y="4518995"/>
            <a:ext cx="1262147" cy="463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16" y="4518968"/>
            <a:ext cx="1262297" cy="46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4D91794D-0C40-4665-9F80-BA5D709FCAB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37" y="4518149"/>
            <a:ext cx="1266759" cy="465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CuadroTexto 29"/>
          <p:cNvSpPr txBox="1"/>
          <p:nvPr/>
        </p:nvSpPr>
        <p:spPr>
          <a:xfrm>
            <a:off x="1507659" y="1468334"/>
            <a:ext cx="3423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35% - 45% </a:t>
            </a:r>
            <a:r>
              <a:rPr lang="es-ES" dirty="0" smtClean="0"/>
              <a:t>(50% -60% en PIDCOP)</a:t>
            </a:r>
          </a:p>
          <a:p>
            <a:pPr algn="ctr"/>
            <a:r>
              <a:rPr lang="es-ES" b="1" dirty="0" smtClean="0"/>
              <a:t>Máximo 61.250 € - 78.750 €</a:t>
            </a:r>
            <a:endParaRPr lang="es-ES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492235" y="5340108"/>
            <a:ext cx="449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35% - 45%</a:t>
            </a:r>
          </a:p>
          <a:p>
            <a:pPr algn="ctr"/>
            <a:r>
              <a:rPr lang="es-ES" dirty="0" smtClean="0"/>
              <a:t> </a:t>
            </a:r>
            <a:r>
              <a:rPr lang="es-ES" b="1" dirty="0" smtClean="0"/>
              <a:t>Máximo 135.000 € </a:t>
            </a:r>
            <a:r>
              <a:rPr lang="es-ES" dirty="0" smtClean="0"/>
              <a:t>(180.000 € en INNOVAi4.0)</a:t>
            </a:r>
            <a:endParaRPr lang="es-ES" dirty="0"/>
          </a:p>
        </p:txBody>
      </p:sp>
      <p:sp>
        <p:nvSpPr>
          <p:cNvPr id="32" name="8 Rectángulo"/>
          <p:cNvSpPr/>
          <p:nvPr/>
        </p:nvSpPr>
        <p:spPr>
          <a:xfrm>
            <a:off x="7362146" y="5062657"/>
            <a:ext cx="4262575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propio: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30.000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y asistencia técnica</a:t>
            </a:r>
          </a:p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Activos materiales e inmateriales</a:t>
            </a:r>
            <a:endParaRPr lang="es-ES_tradnl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/ Registro propiedad industrial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3" name="8 Rectángulo"/>
          <p:cNvSpPr/>
          <p:nvPr/>
        </p:nvSpPr>
        <p:spPr>
          <a:xfrm>
            <a:off x="7271818" y="1650054"/>
            <a:ext cx="5041086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Personal propio dedicado a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de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y licencias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Materiales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Amortización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de instrumental  y equipamiento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370136" y="2956659"/>
            <a:ext cx="513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Requisito: </a:t>
            </a:r>
            <a:r>
              <a:rPr lang="es-ES" b="1" dirty="0" smtClean="0"/>
              <a:t>riesgo tecnológico </a:t>
            </a:r>
            <a:r>
              <a:rPr lang="es-ES" dirty="0" smtClean="0"/>
              <a:t>y </a:t>
            </a:r>
            <a:r>
              <a:rPr lang="es-ES" b="1" dirty="0" smtClean="0"/>
              <a:t>novedad objetiva</a:t>
            </a:r>
            <a:endParaRPr lang="es-ES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1765399" y="3955372"/>
            <a:ext cx="373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Requisito: </a:t>
            </a:r>
            <a:r>
              <a:rPr lang="es-ES" b="1" dirty="0" smtClean="0"/>
              <a:t>novedad para la empresa</a:t>
            </a:r>
            <a:endParaRPr lang="es-ES" b="1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74" y="2296955"/>
            <a:ext cx="1185535" cy="495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40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Gráfico 12" descr="Monedas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711" y="1578938"/>
            <a:ext cx="490016" cy="426666"/>
          </a:xfrm>
          <a:prstGeom prst="rect">
            <a:avLst/>
          </a:prstGeom>
        </p:spPr>
      </p:pic>
      <p:pic>
        <p:nvPicPr>
          <p:cNvPr id="43" name="Gráfico 12" descr="Monedas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4883" y="5449489"/>
            <a:ext cx="490016" cy="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79" y="1568094"/>
            <a:ext cx="5112568" cy="36067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21822" y="51748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sz="1400" dirty="0"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802" y="1174751"/>
            <a:ext cx="3124798" cy="4911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4A666DCA-9BCD-471C-B411-925C44430DB0}"/>
              </a:ext>
            </a:extLst>
          </p:cNvPr>
          <p:cNvGrpSpPr/>
          <p:nvPr/>
        </p:nvGrpSpPr>
        <p:grpSpPr>
          <a:xfrm>
            <a:off x="5641738" y="1019330"/>
            <a:ext cx="1581574" cy="1568094"/>
            <a:chOff x="159623" y="1316626"/>
            <a:chExt cx="1998662" cy="2197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upo 14">
              <a:extLst>
                <a:ext uri="{FF2B5EF4-FFF2-40B4-BE49-F238E27FC236}">
                  <a16:creationId xmlns:a16="http://schemas.microsoft.com/office/drawing/2014/main" id="{58D63DAD-9F14-4567-9690-D16CEBCD9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23" y="1316626"/>
              <a:ext cx="1998662" cy="2197100"/>
              <a:chOff x="772273" y="1057276"/>
              <a:chExt cx="1999502" cy="2197728"/>
            </a:xfrm>
          </p:grpSpPr>
          <p:pic>
            <p:nvPicPr>
              <p:cNvPr id="11" name="Imagen 5">
                <a:extLst>
                  <a:ext uri="{FF2B5EF4-FFF2-40B4-BE49-F238E27FC236}">
                    <a16:creationId xmlns:a16="http://schemas.microsoft.com/office/drawing/2014/main" id="{569EB0FF-5EE4-42B1-8B47-4ABFC9C782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273" y="1057276"/>
                <a:ext cx="1999502" cy="219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3C15E8FE-9774-4792-83CB-512C54387A69}"/>
                  </a:ext>
                </a:extLst>
              </p:cNvPr>
              <p:cNvSpPr/>
              <p:nvPr userDrawn="1"/>
            </p:nvSpPr>
            <p:spPr>
              <a:xfrm>
                <a:off x="1143904" y="1527310"/>
                <a:ext cx="1256240" cy="1257659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Lato" charset="0"/>
                </a:endParaRPr>
              </a:p>
            </p:txBody>
          </p:sp>
        </p:grpSp>
        <p:pic>
          <p:nvPicPr>
            <p:cNvPr id="10" name="Imagen 10">
              <a:extLst>
                <a:ext uri="{FF2B5EF4-FFF2-40B4-BE49-F238E27FC236}">
                  <a16:creationId xmlns:a16="http://schemas.microsoft.com/office/drawing/2014/main" id="{F67D1FC4-7A1B-4C9B-AC6C-2C8D20A4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73" y="1834151"/>
              <a:ext cx="97948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HADA: </a:t>
            </a:r>
            <a:r>
              <a:rPr lang="es-ES" dirty="0" smtClean="0"/>
              <a:t>autodiagnóstico Activa </a:t>
            </a:r>
            <a:r>
              <a:rPr lang="es-ES" dirty="0"/>
              <a:t>Industria </a:t>
            </a:r>
            <a:r>
              <a:rPr lang="es-ES" dirty="0" smtClean="0"/>
              <a:t>4.0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DBAA605-63AF-445E-8B58-480119D64D62}"/>
              </a:ext>
            </a:extLst>
          </p:cNvPr>
          <p:cNvSpPr/>
          <p:nvPr/>
        </p:nvSpPr>
        <p:spPr>
          <a:xfrm>
            <a:off x="7456084" y="4044262"/>
            <a:ext cx="2160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6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26 empresas  apoyadas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46E790A2-540B-4604-B5DA-3A3088D16BAC}"/>
              </a:ext>
            </a:extLst>
          </p:cNvPr>
          <p:cNvGrpSpPr/>
          <p:nvPr/>
        </p:nvGrpSpPr>
        <p:grpSpPr>
          <a:xfrm>
            <a:off x="5196000" y="6102741"/>
            <a:ext cx="1800000" cy="488138"/>
            <a:chOff x="9404754" y="5985143"/>
            <a:chExt cx="2312035" cy="541188"/>
          </a:xfrm>
        </p:grpSpPr>
        <p:pic>
          <p:nvPicPr>
            <p:cNvPr id="10" name="Picture 12" descr="Logo FEDER">
              <a:extLst>
                <a:ext uri="{FF2B5EF4-FFF2-40B4-BE49-F238E27FC236}">
                  <a16:creationId xmlns:a16="http://schemas.microsoft.com/office/drawing/2014/main" id="{0CCD95D6-CC4B-49E7-8A6F-AEA616D6CF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RIS3-horizontal-p-sinUE">
              <a:extLst>
                <a:ext uri="{FF2B5EF4-FFF2-40B4-BE49-F238E27FC236}">
                  <a16:creationId xmlns:a16="http://schemas.microsoft.com/office/drawing/2014/main" id="{C42AD84E-0E25-4A48-BB83-CBEEA4408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319914"/>
            <a:ext cx="2520000" cy="640409"/>
          </a:xfrm>
          <a:prstGeom prst="rect">
            <a:avLst/>
          </a:prstGeom>
        </p:spPr>
      </p:pic>
      <p:pic>
        <p:nvPicPr>
          <p:cNvPr id="34" name="Imagen 8" descr="portada03_do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4" descr="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026" y="4227745"/>
            <a:ext cx="3605674" cy="192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8EE5D40-0226-4C04-A09D-1DD5D76ECC6C}"/>
              </a:ext>
            </a:extLst>
          </p:cNvPr>
          <p:cNvSpPr/>
          <p:nvPr/>
        </p:nvSpPr>
        <p:spPr>
          <a:xfrm>
            <a:off x="3368020" y="1999369"/>
            <a:ext cx="49746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0" dirty="0"/>
              <a:t>Muchas gracias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EAFEA50-2145-46C3-B856-A278DFE6A413}"/>
              </a:ext>
            </a:extLst>
          </p:cNvPr>
          <p:cNvSpPr/>
          <p:nvPr/>
        </p:nvSpPr>
        <p:spPr>
          <a:xfrm>
            <a:off x="3312543" y="3534110"/>
            <a:ext cx="4872737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s-ES" altLang="es-ES" dirty="0"/>
              <a:t>Área de Empresas y Asociaciones </a:t>
            </a:r>
            <a:br>
              <a:rPr lang="es-ES" altLang="es-ES" dirty="0"/>
            </a:br>
            <a:r>
              <a:rPr lang="es-ES" altLang="es-ES" dirty="0"/>
              <a:t>Unidad de Innovación del IVACE</a:t>
            </a:r>
            <a:br>
              <a:rPr lang="es-ES" altLang="es-ES" dirty="0"/>
            </a:br>
            <a:r>
              <a:rPr lang="es-ES" altLang="es-ES" sz="2400" b="1" dirty="0"/>
              <a:t>961 209 622   ayudas.innovacion.ivace@gva.es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27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77279" y="1472923"/>
            <a:ext cx="397164" cy="32161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6630781" y="1468190"/>
            <a:ext cx="397164" cy="32161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668950" y="1468191"/>
            <a:ext cx="397164" cy="32161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38190" y="1468191"/>
            <a:ext cx="397164" cy="32161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12436" y="4969706"/>
            <a:ext cx="6853382" cy="496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572" y="4056625"/>
            <a:ext cx="2452510" cy="15272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" name="Rectángulo 7"/>
          <p:cNvSpPr/>
          <p:nvPr/>
        </p:nvSpPr>
        <p:spPr>
          <a:xfrm>
            <a:off x="4753953" y="1602808"/>
            <a:ext cx="19276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L3</a:t>
            </a:r>
            <a:r>
              <a:rPr lang="es-ES" sz="1200" dirty="0" smtClean="0"/>
              <a:t> PROMOVER </a:t>
            </a:r>
            <a:r>
              <a:rPr lang="es-ES" sz="1200" dirty="0"/>
              <a:t>LA</a:t>
            </a:r>
          </a:p>
          <a:p>
            <a:r>
              <a:rPr lang="es-ES" sz="1200" b="1" dirty="0"/>
              <a:t>INVERSIÓN</a:t>
            </a:r>
          </a:p>
          <a:p>
            <a:r>
              <a:rPr lang="es-ES" sz="1200" b="1" dirty="0"/>
              <a:t>PRODUCTIVA </a:t>
            </a:r>
            <a:r>
              <a:rPr lang="es-ES" sz="1200" dirty="0"/>
              <a:t>Y</a:t>
            </a:r>
          </a:p>
          <a:p>
            <a:r>
              <a:rPr lang="es-ES" sz="1200" dirty="0"/>
              <a:t>SOSTENIBLE Y LA</a:t>
            </a:r>
          </a:p>
          <a:p>
            <a:r>
              <a:rPr lang="es-ES" sz="1200" dirty="0"/>
              <a:t>MEJORA DE LA</a:t>
            </a:r>
          </a:p>
          <a:p>
            <a:r>
              <a:rPr lang="es-ES" sz="1200" dirty="0"/>
              <a:t>FINANCIACIÓN</a:t>
            </a:r>
          </a:p>
          <a:p>
            <a:r>
              <a:rPr lang="es-ES" sz="1200" dirty="0"/>
              <a:t>EMPRESARIAL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694352" y="1602808"/>
            <a:ext cx="1757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L4 </a:t>
            </a:r>
            <a:r>
              <a:rPr lang="es-ES" sz="1200" dirty="0"/>
              <a:t>INVERTIR EN</a:t>
            </a:r>
          </a:p>
          <a:p>
            <a:r>
              <a:rPr lang="es-ES" sz="1200" dirty="0"/>
              <a:t>APRENDIZAJE Y</a:t>
            </a:r>
          </a:p>
          <a:p>
            <a:r>
              <a:rPr lang="es-ES" sz="1200" dirty="0"/>
              <a:t>CULTURA</a:t>
            </a:r>
          </a:p>
          <a:p>
            <a:r>
              <a:rPr lang="es-ES" sz="1200" b="1" dirty="0"/>
              <a:t>EMPRENDEDORA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6879" y="3569463"/>
            <a:ext cx="1757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L5</a:t>
            </a:r>
            <a:r>
              <a:rPr lang="es-ES" sz="1200" dirty="0"/>
              <a:t> FOMENTAR LA</a:t>
            </a:r>
          </a:p>
          <a:p>
            <a:r>
              <a:rPr lang="es-ES" sz="1200" dirty="0"/>
              <a:t>CREACIÓN DE EMPLEO</a:t>
            </a:r>
          </a:p>
          <a:p>
            <a:r>
              <a:rPr lang="es-ES" sz="1200" dirty="0"/>
              <a:t>SOSTENIBLE Y LA</a:t>
            </a:r>
          </a:p>
          <a:p>
            <a:r>
              <a:rPr lang="es-ES" sz="1200" dirty="0"/>
              <a:t>ECONOMÍA SOCIAL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77289" y="3569463"/>
            <a:ext cx="17576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L6</a:t>
            </a:r>
            <a:r>
              <a:rPr lang="es-ES" sz="1200" dirty="0"/>
              <a:t> APOYAR LA</a:t>
            </a:r>
          </a:p>
          <a:p>
            <a:r>
              <a:rPr lang="es-ES" sz="1200" dirty="0"/>
              <a:t>MEJORA DE LA</a:t>
            </a:r>
          </a:p>
          <a:p>
            <a:r>
              <a:rPr lang="es-ES" sz="1200" b="1" dirty="0"/>
              <a:t>COMPETITIVIDAD</a:t>
            </a:r>
            <a:r>
              <a:rPr lang="es-ES" sz="1200" dirty="0"/>
              <a:t> DE</a:t>
            </a:r>
          </a:p>
          <a:p>
            <a:r>
              <a:rPr lang="es-ES" sz="1200" dirty="0"/>
              <a:t>LAS EMPRESAS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53953" y="3569463"/>
            <a:ext cx="1757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L7</a:t>
            </a:r>
            <a:r>
              <a:rPr lang="es-ES" sz="1200" dirty="0"/>
              <a:t> MEJORAR LA</a:t>
            </a:r>
          </a:p>
          <a:p>
            <a:r>
              <a:rPr lang="es-ES" sz="1200" dirty="0"/>
              <a:t>CONECTIVIDAD</a:t>
            </a:r>
          </a:p>
          <a:p>
            <a:r>
              <a:rPr lang="es-ES" sz="1200" dirty="0"/>
              <a:t>INTERIOR Y EXTERIOR</a:t>
            </a:r>
          </a:p>
          <a:p>
            <a:r>
              <a:rPr lang="es-ES" sz="1200" dirty="0"/>
              <a:t>DE LA CV E IMPULSAR</a:t>
            </a:r>
          </a:p>
          <a:p>
            <a:r>
              <a:rPr lang="es-ES" sz="1200" dirty="0"/>
              <a:t>EL SECTOR LOGÍSTICO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19030" y="4969707"/>
            <a:ext cx="170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L8</a:t>
            </a:r>
            <a:r>
              <a:rPr lang="es-ES" sz="1200" dirty="0"/>
              <a:t> IMPULSAR LA</a:t>
            </a:r>
          </a:p>
          <a:p>
            <a:r>
              <a:rPr lang="es-ES" sz="1200" dirty="0"/>
              <a:t>SOSTENIBILIDAD</a:t>
            </a:r>
          </a:p>
          <a:p>
            <a:r>
              <a:rPr lang="es-ES" sz="1200" dirty="0"/>
              <a:t>FINANCIERA Y UNA</a:t>
            </a:r>
          </a:p>
          <a:p>
            <a:r>
              <a:rPr lang="es-ES" sz="1200" dirty="0"/>
              <a:t>NUEVA GOBERNANZA</a:t>
            </a:r>
          </a:p>
          <a:p>
            <a:r>
              <a:rPr lang="es-ES" sz="1200" dirty="0"/>
              <a:t>PÚBLICA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501765" y="4969707"/>
            <a:ext cx="1708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L9</a:t>
            </a:r>
            <a:r>
              <a:rPr lang="es-ES" sz="1200" dirty="0"/>
              <a:t> GARANTIZAR LA</a:t>
            </a:r>
          </a:p>
          <a:p>
            <a:r>
              <a:rPr lang="es-ES" sz="1200" dirty="0"/>
              <a:t>IGUALDAD DE</a:t>
            </a:r>
          </a:p>
          <a:p>
            <a:r>
              <a:rPr lang="es-ES" sz="1200" dirty="0"/>
              <a:t>OPORTUNIDADES Y LA</a:t>
            </a:r>
          </a:p>
          <a:p>
            <a:r>
              <a:rPr lang="es-ES" sz="1200" dirty="0"/>
              <a:t>INCLUSIÓN SOCIAL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53953" y="4969706"/>
            <a:ext cx="1708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L10</a:t>
            </a:r>
            <a:r>
              <a:rPr lang="es-ES" sz="1200" dirty="0"/>
              <a:t> FAVORECER EL</a:t>
            </a:r>
          </a:p>
          <a:p>
            <a:r>
              <a:rPr lang="es-ES" sz="1200" dirty="0"/>
              <a:t>EQUILIBRIO</a:t>
            </a:r>
          </a:p>
          <a:p>
            <a:r>
              <a:rPr lang="es-ES" sz="1200" dirty="0"/>
              <a:t>MEDIOAMBIENTAL Y</a:t>
            </a:r>
          </a:p>
          <a:p>
            <a:r>
              <a:rPr lang="es-ES" sz="1200" dirty="0"/>
              <a:t>TERRITORIAL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36879" y="1605201"/>
            <a:ext cx="1927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L1</a:t>
            </a:r>
            <a:r>
              <a:rPr lang="es-ES" sz="1200" dirty="0"/>
              <a:t> DESARROLLAR LA</a:t>
            </a:r>
          </a:p>
          <a:p>
            <a:r>
              <a:rPr lang="es-ES" sz="1200" b="1" dirty="0"/>
              <a:t>CAPACIDAD</a:t>
            </a:r>
          </a:p>
          <a:p>
            <a:r>
              <a:rPr lang="es-ES" sz="1200" b="1" dirty="0"/>
              <a:t>INNOVADORA </a:t>
            </a:r>
            <a:r>
              <a:rPr lang="es-ES" sz="1200" dirty="0"/>
              <a:t>DEL</a:t>
            </a:r>
          </a:p>
          <a:p>
            <a:r>
              <a:rPr lang="es-ES" sz="1200" dirty="0"/>
              <a:t>TEJIDO PRODUCTIVO</a:t>
            </a:r>
          </a:p>
          <a:p>
            <a:r>
              <a:rPr lang="es-ES" sz="1200" dirty="0"/>
              <a:t>MEDIANTE EL</a:t>
            </a:r>
          </a:p>
          <a:p>
            <a:r>
              <a:rPr lang="es-ES" sz="1200" dirty="0"/>
              <a:t>FORTALECIMIENTO</a:t>
            </a:r>
          </a:p>
          <a:p>
            <a:r>
              <a:rPr lang="es-ES" sz="1200" dirty="0"/>
              <a:t>DEL SISTEMA</a:t>
            </a:r>
          </a:p>
          <a:p>
            <a:r>
              <a:rPr lang="es-ES" sz="1200" dirty="0"/>
              <a:t>VALENCIANO DE</a:t>
            </a:r>
          </a:p>
          <a:p>
            <a:r>
              <a:rPr lang="es-ES" sz="1200" dirty="0"/>
              <a:t>INNOVACIÓN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503231" y="1602808"/>
            <a:ext cx="19276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L2 </a:t>
            </a:r>
            <a:r>
              <a:rPr lang="es-ES" sz="1200" dirty="0"/>
              <a:t>IMPULSAR UNA</a:t>
            </a:r>
          </a:p>
          <a:p>
            <a:r>
              <a:rPr lang="es-ES" sz="1200" b="1" dirty="0"/>
              <a:t>TRANSFORMACIÓN</a:t>
            </a:r>
          </a:p>
          <a:p>
            <a:r>
              <a:rPr lang="es-ES" sz="1200" b="1" dirty="0"/>
              <a:t>MODERNIZADORA </a:t>
            </a:r>
            <a:r>
              <a:rPr lang="es-ES" sz="1200" dirty="0"/>
              <a:t>DE</a:t>
            </a:r>
          </a:p>
          <a:p>
            <a:r>
              <a:rPr lang="es-ES" sz="1200" dirty="0"/>
              <a:t>LA ESTRUCTURA</a:t>
            </a:r>
          </a:p>
          <a:p>
            <a:r>
              <a:rPr lang="es-ES" sz="1200" dirty="0"/>
              <a:t>PRODUCTIVA</a:t>
            </a:r>
          </a:p>
          <a:p>
            <a:r>
              <a:rPr lang="es-ES" sz="1200" dirty="0"/>
              <a:t>VALENCIANA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01" y="2908834"/>
            <a:ext cx="2417783" cy="16150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803" y="1281673"/>
            <a:ext cx="2640841" cy="17502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Rectángulo 19"/>
          <p:cNvSpPr/>
          <p:nvPr/>
        </p:nvSpPr>
        <p:spPr>
          <a:xfrm>
            <a:off x="346480" y="1625518"/>
            <a:ext cx="1818479" cy="1788494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704" y="5060441"/>
            <a:ext cx="2306049" cy="15373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Rectángulo 21"/>
          <p:cNvSpPr/>
          <p:nvPr/>
        </p:nvSpPr>
        <p:spPr>
          <a:xfrm>
            <a:off x="2420658" y="1601113"/>
            <a:ext cx="1818479" cy="1788494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400" dirty="0" smtClean="0"/>
              <a:t>Plan Acción Transformación Modelo Económico </a:t>
            </a:r>
            <a:br>
              <a:rPr lang="es-ES" sz="2400" dirty="0" smtClean="0"/>
            </a:br>
            <a:r>
              <a:rPr lang="es-ES" sz="2400" dirty="0" err="1" smtClean="0"/>
              <a:t>Comunitat</a:t>
            </a:r>
            <a:r>
              <a:rPr lang="es-ES" sz="2400" dirty="0" smtClean="0"/>
              <a:t> Valenciana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8321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230" y="436677"/>
            <a:ext cx="1960570" cy="1299403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5772008-C06B-41A2-B929-71D830CE525A}"/>
              </a:ext>
            </a:extLst>
          </p:cNvPr>
          <p:cNvSpPr/>
          <p:nvPr/>
        </p:nvSpPr>
        <p:spPr>
          <a:xfrm>
            <a:off x="413304" y="1512692"/>
            <a:ext cx="6638230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dirty="0"/>
              <a:t>Estrategia regional </a:t>
            </a:r>
            <a:r>
              <a:rPr lang="es-ES" altLang="es-ES" b="1" dirty="0"/>
              <a:t>RIS3 CV </a:t>
            </a:r>
            <a:r>
              <a:rPr lang="es-ES" altLang="es-ES" dirty="0"/>
              <a:t>y cofinanciado por los </a:t>
            </a:r>
            <a:r>
              <a:rPr lang="es-ES" altLang="es-ES" b="1" dirty="0"/>
              <a:t>fondos </a:t>
            </a:r>
            <a:r>
              <a:rPr lang="es-ES" altLang="es-ES" b="1" dirty="0" smtClean="0"/>
              <a:t>FEDER. </a:t>
            </a:r>
          </a:p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dirty="0" smtClean="0"/>
              <a:t>Convocatorias </a:t>
            </a:r>
            <a:r>
              <a:rPr lang="es-ES" altLang="es-ES" dirty="0"/>
              <a:t>enmarcadas </a:t>
            </a:r>
            <a:r>
              <a:rPr lang="es-ES" altLang="es-ES" dirty="0" smtClean="0"/>
              <a:t>en </a:t>
            </a:r>
            <a:r>
              <a:rPr lang="es-ES" altLang="es-ES" dirty="0"/>
              <a:t>la </a:t>
            </a:r>
            <a:r>
              <a:rPr lang="es-ES" altLang="es-ES" b="1" dirty="0"/>
              <a:t>Orden de Bases de I+D+i empresarial </a:t>
            </a:r>
            <a:r>
              <a:rPr lang="es-ES" altLang="es-ES" dirty="0"/>
              <a:t>(DOGV 7927 </a:t>
            </a:r>
            <a:r>
              <a:rPr lang="es-ES" altLang="es-ES" dirty="0" smtClean="0"/>
              <a:t>29/11/16 ) y su </a:t>
            </a:r>
            <a:r>
              <a:rPr lang="es-ES" altLang="es-ES" b="1" dirty="0"/>
              <a:t>modificación</a:t>
            </a:r>
            <a:r>
              <a:rPr lang="es-ES" altLang="es-ES" dirty="0"/>
              <a:t> (DOGV </a:t>
            </a:r>
            <a:r>
              <a:rPr lang="es-ES" altLang="es-ES" dirty="0" smtClean="0"/>
              <a:t>8410 </a:t>
            </a:r>
            <a:r>
              <a:rPr lang="es-ES" altLang="es-ES" dirty="0"/>
              <a:t>29/11/16 </a:t>
            </a:r>
            <a:r>
              <a:rPr lang="es-ES" altLang="es-ES" dirty="0" smtClean="0"/>
              <a:t>).</a:t>
            </a:r>
            <a:r>
              <a:rPr lang="es-ES" altLang="es-ES" dirty="0" smtClean="0">
                <a:solidFill>
                  <a:srgbClr val="FF0000"/>
                </a:solidFill>
              </a:rPr>
              <a:t> </a:t>
            </a:r>
            <a:endParaRPr lang="es-ES" altLang="es-ES" dirty="0">
              <a:solidFill>
                <a:srgbClr val="FF0000"/>
              </a:solidFill>
            </a:endParaRPr>
          </a:p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dirty="0" smtClean="0"/>
              <a:t>Apuesta </a:t>
            </a:r>
            <a:r>
              <a:rPr lang="es-ES" altLang="es-ES" dirty="0"/>
              <a:t>por la </a:t>
            </a:r>
            <a:r>
              <a:rPr lang="es-ES" altLang="es-ES" b="1" dirty="0"/>
              <a:t>I+D e </a:t>
            </a:r>
            <a:r>
              <a:rPr lang="es-ES" altLang="es-ES" b="1" dirty="0" smtClean="0"/>
              <a:t>innovación empresarial, digitalización, industria 4.0</a:t>
            </a:r>
            <a:endParaRPr lang="es-ES" altLang="es-ES" dirty="0" smtClean="0"/>
          </a:p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dirty="0" smtClean="0"/>
              <a:t>Fórmula </a:t>
            </a:r>
            <a:r>
              <a:rPr lang="es-ES" altLang="es-ES" b="1" dirty="0" smtClean="0"/>
              <a:t>Subvención </a:t>
            </a:r>
            <a:r>
              <a:rPr lang="es-ES" altLang="es-ES" dirty="0"/>
              <a:t>y refuerzo </a:t>
            </a:r>
            <a:r>
              <a:rPr lang="es-ES" altLang="es-ES" b="1" dirty="0" smtClean="0"/>
              <a:t>intensidades</a:t>
            </a:r>
            <a:endParaRPr lang="es-ES" altLang="es-ES" dirty="0" smtClean="0"/>
          </a:p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dirty="0" smtClean="0"/>
              <a:t>Impulsor </a:t>
            </a:r>
            <a:r>
              <a:rPr lang="es-ES" altLang="es-ES" dirty="0"/>
              <a:t>de medidas </a:t>
            </a:r>
            <a:r>
              <a:rPr lang="es-ES" altLang="es-ES" dirty="0" smtClean="0"/>
              <a:t>de </a:t>
            </a:r>
            <a:r>
              <a:rPr lang="es-ES" altLang="es-ES" dirty="0"/>
              <a:t>apoyo de la </a:t>
            </a:r>
            <a:r>
              <a:rPr lang="es-ES" altLang="es-ES" b="1" dirty="0" smtClean="0"/>
              <a:t>Agenda </a:t>
            </a:r>
            <a:r>
              <a:rPr lang="es-ES" altLang="es-ES" b="1" dirty="0"/>
              <a:t>industria </a:t>
            </a:r>
            <a:r>
              <a:rPr lang="es-ES" altLang="es-ES" b="1" dirty="0" smtClean="0"/>
              <a:t>4.0–CV</a:t>
            </a:r>
            <a:endParaRPr lang="es-ES" altLang="es-ES" dirty="0" smtClean="0"/>
          </a:p>
          <a:p>
            <a:pPr marL="381000" indent="-381000" algn="just">
              <a:lnSpc>
                <a:spcPct val="15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s-ES" altLang="es-ES" b="1" dirty="0" smtClean="0"/>
              <a:t>Complementario</a:t>
            </a:r>
            <a:r>
              <a:rPr lang="es-ES" altLang="es-ES" dirty="0" smtClean="0"/>
              <a:t> </a:t>
            </a:r>
            <a:r>
              <a:rPr lang="es-ES" altLang="es-ES" dirty="0"/>
              <a:t>a </a:t>
            </a:r>
            <a:r>
              <a:rPr lang="es-ES" altLang="es-ES" dirty="0" smtClean="0"/>
              <a:t>otras iniciativas regionales </a:t>
            </a:r>
            <a:r>
              <a:rPr lang="es-ES" altLang="es-ES" dirty="0"/>
              <a:t>y </a:t>
            </a:r>
            <a:r>
              <a:rPr lang="es-ES" altLang="es-ES" dirty="0" smtClean="0"/>
              <a:t>nacionales (CDTI, MINCOTUR)</a:t>
            </a:r>
            <a:endParaRPr lang="es-ES" alt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02913F3B-4C3A-4D4C-BCC7-1F2701CCA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29" y="1769884"/>
            <a:ext cx="2749372" cy="1005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4A666DCA-9BCD-471C-B411-925C44430D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3515" y="3492251"/>
            <a:ext cx="1476000" cy="1622551"/>
            <a:chOff x="159623" y="1316626"/>
            <a:chExt cx="1998662" cy="21971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8" name="Grupo 14">
              <a:extLst>
                <a:ext uri="{FF2B5EF4-FFF2-40B4-BE49-F238E27FC236}">
                  <a16:creationId xmlns:a16="http://schemas.microsoft.com/office/drawing/2014/main" id="{58D63DAD-9F14-4567-9690-D16CEBCD9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623" y="1316626"/>
              <a:ext cx="1998662" cy="2197100"/>
              <a:chOff x="772273" y="1057276"/>
              <a:chExt cx="1999502" cy="2197728"/>
            </a:xfrm>
          </p:grpSpPr>
          <p:pic>
            <p:nvPicPr>
              <p:cNvPr id="30" name="Imagen 5">
                <a:extLst>
                  <a:ext uri="{FF2B5EF4-FFF2-40B4-BE49-F238E27FC236}">
                    <a16:creationId xmlns:a16="http://schemas.microsoft.com/office/drawing/2014/main" id="{569EB0FF-5EE4-42B1-8B47-4ABFC9C782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273" y="1057276"/>
                <a:ext cx="1999502" cy="2197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3C15E8FE-9774-4792-83CB-512C54387A69}"/>
                  </a:ext>
                </a:extLst>
              </p:cNvPr>
              <p:cNvSpPr/>
              <p:nvPr userDrawn="1"/>
            </p:nvSpPr>
            <p:spPr>
              <a:xfrm>
                <a:off x="1143904" y="1527310"/>
                <a:ext cx="1256240" cy="1257659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>
                  <a:latin typeface="Lato" charset="0"/>
                </a:endParaRPr>
              </a:p>
            </p:txBody>
          </p:sp>
        </p:grpSp>
        <p:pic>
          <p:nvPicPr>
            <p:cNvPr id="29" name="Imagen 10">
              <a:extLst>
                <a:ext uri="{FF2B5EF4-FFF2-40B4-BE49-F238E27FC236}">
                  <a16:creationId xmlns:a16="http://schemas.microsoft.com/office/drawing/2014/main" id="{F67D1FC4-7A1B-4C9B-AC6C-2C8D20A4C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73" y="1834151"/>
              <a:ext cx="979487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230" y="5340659"/>
            <a:ext cx="2033696" cy="13584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6" name="Rectángulo 45"/>
          <p:cNvSpPr/>
          <p:nvPr/>
        </p:nvSpPr>
        <p:spPr>
          <a:xfrm>
            <a:off x="10156308" y="1606632"/>
            <a:ext cx="19276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L1</a:t>
            </a:r>
            <a:r>
              <a:rPr lang="es-ES" sz="1200" dirty="0"/>
              <a:t> DESARROLLAR LA</a:t>
            </a:r>
          </a:p>
          <a:p>
            <a:r>
              <a:rPr lang="es-ES" sz="1200" b="1" dirty="0"/>
              <a:t>CAPACIDAD</a:t>
            </a:r>
          </a:p>
          <a:p>
            <a:r>
              <a:rPr lang="es-ES" sz="1200" b="1" dirty="0"/>
              <a:t>INNOVADORA </a:t>
            </a:r>
            <a:r>
              <a:rPr lang="es-ES" sz="1200" dirty="0"/>
              <a:t>DEL</a:t>
            </a:r>
          </a:p>
          <a:p>
            <a:r>
              <a:rPr lang="es-ES" sz="1200" dirty="0"/>
              <a:t>TEJIDO PRODUCTIVO</a:t>
            </a:r>
          </a:p>
          <a:p>
            <a:r>
              <a:rPr lang="es-ES" sz="1200" dirty="0"/>
              <a:t>MEDIANTE EL</a:t>
            </a:r>
          </a:p>
          <a:p>
            <a:r>
              <a:rPr lang="es-ES" sz="1200" dirty="0"/>
              <a:t>FORTALECIMIENTO</a:t>
            </a:r>
          </a:p>
          <a:p>
            <a:r>
              <a:rPr lang="es-ES" sz="1200" dirty="0"/>
              <a:t>DEL SISTEMA</a:t>
            </a:r>
          </a:p>
          <a:p>
            <a:r>
              <a:rPr lang="es-ES" sz="1200" dirty="0"/>
              <a:t>VALENCIANO DE</a:t>
            </a:r>
          </a:p>
          <a:p>
            <a:r>
              <a:rPr lang="es-ES" sz="1200" dirty="0"/>
              <a:t>INNOVACIÓN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10089157" y="1634020"/>
            <a:ext cx="1818479" cy="1788494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10151623" y="4098358"/>
            <a:ext cx="19276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L2 </a:t>
            </a:r>
            <a:r>
              <a:rPr lang="es-ES" sz="1200" dirty="0"/>
              <a:t>IMPULSAR UNA</a:t>
            </a:r>
          </a:p>
          <a:p>
            <a:r>
              <a:rPr lang="es-ES" sz="1200" b="1" dirty="0"/>
              <a:t>TRANSFORMACIÓN</a:t>
            </a:r>
          </a:p>
          <a:p>
            <a:r>
              <a:rPr lang="es-ES" sz="1200" b="1" dirty="0"/>
              <a:t>MODERNIZADORA </a:t>
            </a:r>
            <a:r>
              <a:rPr lang="es-ES" sz="1200" dirty="0"/>
              <a:t>DE</a:t>
            </a:r>
          </a:p>
          <a:p>
            <a:r>
              <a:rPr lang="es-ES" sz="1200" dirty="0"/>
              <a:t>LA ESTRUCTURA</a:t>
            </a:r>
          </a:p>
          <a:p>
            <a:r>
              <a:rPr lang="es-ES" sz="1200" dirty="0"/>
              <a:t>PRODUCTIVA</a:t>
            </a:r>
          </a:p>
          <a:p>
            <a:r>
              <a:rPr lang="es-ES" sz="1200" dirty="0"/>
              <a:t>VALENCIANA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0069050" y="4096663"/>
            <a:ext cx="1818479" cy="1788494"/>
          </a:xfrm>
          <a:prstGeom prst="rect">
            <a:avLst/>
          </a:prstGeom>
          <a:solidFill>
            <a:schemeClr val="accent6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Líneas maestras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1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ChangeArrowheads="1"/>
          </p:cNvSpPr>
          <p:nvPr/>
        </p:nvSpPr>
        <p:spPr bwMode="auto">
          <a:xfrm>
            <a:off x="1784719" y="5677527"/>
            <a:ext cx="7489825" cy="433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Marcador de número de diapositiva 1"/>
          <p:cNvSpPr txBox="1">
            <a:spLocks noGrp="1"/>
          </p:cNvSpPr>
          <p:nvPr/>
        </p:nvSpPr>
        <p:spPr bwMode="auto">
          <a:xfrm>
            <a:off x="10217151" y="6453188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780337" y="1116511"/>
            <a:ext cx="936625" cy="50117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lIns="18000" tIns="0" rIns="18000" bIns="180000" anchor="ctr" anchorCtr="1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1784719" y="1541667"/>
            <a:ext cx="5184776" cy="431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</a:t>
            </a:r>
            <a:r>
              <a:rPr kumimoji="0" lang="es-ES" alt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35% - 45%</a:t>
            </a:r>
            <a:endParaRPr kumimoji="0" lang="es-ES" alt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1784719" y="2030911"/>
            <a:ext cx="5183180" cy="433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defRPr/>
            </a:pPr>
            <a:r>
              <a:rPr kumimoji="0" lang="es-ES" altLang="es-ES_tradn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</a:t>
            </a:r>
            <a:r>
              <a:rPr lang="es-ES" altLang="es-ES_tradnl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40% - 50% -60%</a:t>
            </a:r>
            <a:endParaRPr lang="es-ES" altLang="es-ES_tradnl" sz="16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1784719" y="3584853"/>
            <a:ext cx="5186860" cy="4302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</a:t>
            </a:r>
            <a:r>
              <a:rPr lang="es-ES" altLang="es-ES_tradnl" sz="1600" dirty="0" smtClean="0">
                <a:solidFill>
                  <a:srgbClr val="FF0000"/>
                </a:solidFill>
                <a:cs typeface="Arial" panose="020B0604020202020204" pitchFamily="34" charset="0"/>
              </a:rPr>
              <a:t>35% - </a:t>
            </a:r>
            <a:r>
              <a:rPr kumimoji="0" lang="es-ES" altLang="es-ES_tradnl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45 %</a:t>
            </a:r>
            <a:endParaRPr kumimoji="0" lang="es-ES" altLang="es-ES_tradnl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1784719" y="2525326"/>
            <a:ext cx="5183180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</a:t>
            </a:r>
            <a:r>
              <a:rPr kumimoji="0" lang="es-ES" altLang="es-ES_tradnl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75</a:t>
            </a: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784719" y="3010778"/>
            <a:ext cx="5184775" cy="4333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60% - 75%</a:t>
            </a:r>
          </a:p>
        </p:txBody>
      </p:sp>
      <p:sp>
        <p:nvSpPr>
          <p:cNvPr id="20498" name="Rectangle 15"/>
          <p:cNvSpPr>
            <a:spLocks noChangeArrowheads="1"/>
          </p:cNvSpPr>
          <p:nvPr/>
        </p:nvSpPr>
        <p:spPr bwMode="auto">
          <a:xfrm>
            <a:off x="1784719" y="4592771"/>
            <a:ext cx="5186860" cy="43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Subvención </a:t>
            </a:r>
            <a:r>
              <a:rPr kumimoji="0" lang="es-ES" alt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30% - 40 %</a:t>
            </a:r>
            <a:endParaRPr kumimoji="0" lang="es-ES" alt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660" name="Rectangle 36"/>
          <p:cNvSpPr>
            <a:spLocks noChangeArrowheads="1"/>
          </p:cNvSpPr>
          <p:nvPr/>
        </p:nvSpPr>
        <p:spPr bwMode="auto">
          <a:xfrm>
            <a:off x="1730214" y="6239306"/>
            <a:ext cx="5472113" cy="574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0" t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POCV </a:t>
            </a:r>
            <a:r>
              <a:rPr kumimoji="0" lang="es-ES" alt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2014-20</a:t>
            </a:r>
          </a:p>
        </p:txBody>
      </p:sp>
      <p:sp>
        <p:nvSpPr>
          <p:cNvPr id="20500" name="Rectangle 15"/>
          <p:cNvSpPr>
            <a:spLocks noChangeArrowheads="1"/>
          </p:cNvSpPr>
          <p:nvPr/>
        </p:nvSpPr>
        <p:spPr bwMode="auto">
          <a:xfrm>
            <a:off x="1874676" y="6455205"/>
            <a:ext cx="1439862" cy="2476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I+D	 FEDER 121  </a:t>
            </a:r>
            <a:r>
              <a:rPr kumimoji="0" lang="es-ES" altLang="es-E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(7.1 M€)</a:t>
            </a:r>
            <a:endParaRPr kumimoji="0" lang="es-ES" alt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1" name="Rectangle 15"/>
          <p:cNvSpPr>
            <a:spLocks noChangeArrowheads="1"/>
          </p:cNvSpPr>
          <p:nvPr/>
        </p:nvSpPr>
        <p:spPr bwMode="auto">
          <a:xfrm>
            <a:off x="3387564" y="6455205"/>
            <a:ext cx="1871663" cy="24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Innovación  FEDER 342 </a:t>
            </a:r>
            <a:r>
              <a:rPr kumimoji="0" lang="es-ES" altLang="es-E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(10.2 M€)</a:t>
            </a:r>
            <a:endParaRPr kumimoji="0" lang="es-ES" alt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20502" name="Rectangle 15"/>
          <p:cNvSpPr>
            <a:spLocks noChangeArrowheads="1"/>
          </p:cNvSpPr>
          <p:nvPr/>
        </p:nvSpPr>
        <p:spPr bwMode="auto">
          <a:xfrm>
            <a:off x="1784719" y="5131156"/>
            <a:ext cx="2108200" cy="452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        Subvención </a:t>
            </a:r>
            <a:r>
              <a:rPr lang="es-ES" altLang="es-ES_tradnl" sz="16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  <a:r>
              <a:rPr kumimoji="0" lang="es-ES" alt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0</a:t>
            </a:r>
            <a:r>
              <a:rPr kumimoji="0" lang="es-ES" alt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%</a:t>
            </a:r>
          </a:p>
        </p:txBody>
      </p:sp>
      <p:sp>
        <p:nvSpPr>
          <p:cNvPr id="20503" name="Rectangle 15"/>
          <p:cNvSpPr>
            <a:spLocks noChangeArrowheads="1"/>
          </p:cNvSpPr>
          <p:nvPr/>
        </p:nvSpPr>
        <p:spPr bwMode="auto">
          <a:xfrm>
            <a:off x="1784719" y="4000699"/>
            <a:ext cx="966898" cy="489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08" name="Rectangle 15"/>
          <p:cNvSpPr>
            <a:spLocks noChangeArrowheads="1"/>
          </p:cNvSpPr>
          <p:nvPr/>
        </p:nvSpPr>
        <p:spPr bwMode="auto">
          <a:xfrm>
            <a:off x="5330664" y="6455205"/>
            <a:ext cx="1800225" cy="247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Emprend.  FEDER 312  </a:t>
            </a:r>
            <a:r>
              <a:rPr kumimoji="0" lang="es-ES" altLang="es-E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(1.5 M€</a:t>
            </a:r>
            <a:r>
              <a:rPr kumimoji="0" lang="es-ES" altLang="es-ES_tradnl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0513" name="Rectángulo 1"/>
          <p:cNvSpPr>
            <a:spLocks noChangeArrowheads="1"/>
          </p:cNvSpPr>
          <p:nvPr/>
        </p:nvSpPr>
        <p:spPr bwMode="auto">
          <a:xfrm>
            <a:off x="645577" y="1261619"/>
            <a:ext cx="1162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 </a:t>
            </a:r>
            <a:r>
              <a:rPr kumimoji="0" lang="es-ES" alt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M€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ANUALES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521" name="Rectangle 36"/>
          <p:cNvSpPr>
            <a:spLocks noChangeArrowheads="1"/>
          </p:cNvSpPr>
          <p:nvPr/>
        </p:nvSpPr>
        <p:spPr bwMode="auto">
          <a:xfrm>
            <a:off x="7275350" y="6239306"/>
            <a:ext cx="2013919" cy="5746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lIns="0" tIns="0" bIns="0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GVA</a:t>
            </a:r>
            <a:endParaRPr kumimoji="0" lang="es-ES" altLang="es-E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22" name="Rectangle 15"/>
          <p:cNvSpPr>
            <a:spLocks noChangeArrowheads="1"/>
          </p:cNvSpPr>
          <p:nvPr/>
        </p:nvSpPr>
        <p:spPr bwMode="auto">
          <a:xfrm>
            <a:off x="7491251" y="6455205"/>
            <a:ext cx="1439862" cy="2476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Dinamización  </a:t>
            </a:r>
            <a:r>
              <a:rPr kumimoji="0" lang="es-ES" altLang="es-E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(1.2 M€)</a:t>
            </a:r>
            <a:endParaRPr kumimoji="0" lang="es-ES" altLang="es-E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1788400" y="1116511"/>
            <a:ext cx="2109787" cy="349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Emprendimiento</a:t>
            </a:r>
          </a:p>
        </p:txBody>
      </p:sp>
      <p:sp>
        <p:nvSpPr>
          <p:cNvPr id="56" name="Rectangle 30"/>
          <p:cNvSpPr>
            <a:spLocks noChangeArrowheads="1"/>
          </p:cNvSpPr>
          <p:nvPr/>
        </p:nvSpPr>
        <p:spPr bwMode="auto">
          <a:xfrm>
            <a:off x="7046199" y="1116511"/>
            <a:ext cx="2303462" cy="349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  <a:extLst/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GE </a:t>
            </a:r>
          </a:p>
        </p:txBody>
      </p: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3947400" y="1116511"/>
            <a:ext cx="3025775" cy="349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none" rIns="36000"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_tradn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PYME</a:t>
            </a: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42" y="1517045"/>
            <a:ext cx="726724" cy="5140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6" y="1993256"/>
            <a:ext cx="1171908" cy="490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693D4378-3143-4257-A4E9-3398211A1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16" y="2499598"/>
            <a:ext cx="1173140" cy="490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68" y="2990139"/>
            <a:ext cx="1114885" cy="466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Rectangle 15"/>
          <p:cNvSpPr>
            <a:spLocks noChangeArrowheads="1"/>
          </p:cNvSpPr>
          <p:nvPr/>
        </p:nvSpPr>
        <p:spPr bwMode="auto">
          <a:xfrm>
            <a:off x="3189595" y="4004582"/>
            <a:ext cx="966898" cy="489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4592876" y="4011200"/>
            <a:ext cx="966898" cy="489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ectangle 15"/>
          <p:cNvSpPr>
            <a:spLocks noChangeArrowheads="1"/>
          </p:cNvSpPr>
          <p:nvPr/>
        </p:nvSpPr>
        <p:spPr bwMode="auto">
          <a:xfrm>
            <a:off x="5996156" y="4003625"/>
            <a:ext cx="977018" cy="489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2533628F-29DD-4992-A96A-28CC622B83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27" y="4026521"/>
            <a:ext cx="1217807" cy="447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Imagen 82">
            <a:extLst>
              <a:ext uri="{FF2B5EF4-FFF2-40B4-BE49-F238E27FC236}">
                <a16:creationId xmlns:a16="http://schemas.microsoft.com/office/drawing/2014/main" id="{99A42A57-5AD2-4A99-BC0B-A9A7B0B704B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74" y="4037308"/>
            <a:ext cx="1262147" cy="463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2D34B343-03A9-42A5-84DF-A068287CE6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39" y="4037281"/>
            <a:ext cx="1262297" cy="46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Imagen 84">
            <a:extLst>
              <a:ext uri="{FF2B5EF4-FFF2-40B4-BE49-F238E27FC236}">
                <a16:creationId xmlns:a16="http://schemas.microsoft.com/office/drawing/2014/main" id="{4D91794D-0C40-4665-9F80-BA5D709FCAB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60" y="4036462"/>
            <a:ext cx="1266759" cy="465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6967899" y="2030911"/>
            <a:ext cx="2385899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15"/>
          <p:cNvSpPr>
            <a:spLocks noChangeArrowheads="1"/>
          </p:cNvSpPr>
          <p:nvPr/>
        </p:nvSpPr>
        <p:spPr bwMode="auto">
          <a:xfrm>
            <a:off x="6967899" y="2525326"/>
            <a:ext cx="2385899" cy="43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lIns="54000" rIns="18000" anchor="ctr"/>
          <a:lstStyle>
            <a:lvl1pPr marL="265113" indent="-180975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5113" marR="0" lvl="0" indent="-1809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_trad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859C1B2D-5F51-4DF8-BC3E-C43B885BFE5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46" y="4602643"/>
            <a:ext cx="1126121" cy="4710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72182DF8-F121-4021-B5D7-A0BA3F2F4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28" y="5151640"/>
            <a:ext cx="1165558" cy="487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912FFEC1-443B-402E-88D2-1018AB38222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60" y="5709044"/>
            <a:ext cx="1383885" cy="339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02913F3B-4C3A-4D4C-BCC7-1F2701CCA2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8149" y="3254835"/>
            <a:ext cx="2749372" cy="1005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C8937365-5348-48BE-9472-4724455098D8}"/>
              </a:ext>
            </a:extLst>
          </p:cNvPr>
          <p:cNvGrpSpPr/>
          <p:nvPr/>
        </p:nvGrpSpPr>
        <p:grpSpPr>
          <a:xfrm>
            <a:off x="10326065" y="846147"/>
            <a:ext cx="1496328" cy="1330313"/>
            <a:chOff x="9007677" y="1421026"/>
            <a:chExt cx="2010632" cy="1787556"/>
          </a:xfrm>
        </p:grpSpPr>
        <p:pic>
          <p:nvPicPr>
            <p:cNvPr id="74" name="Gráfico 18" descr="Vaso de precipitación">
              <a:extLst>
                <a:ext uri="{FF2B5EF4-FFF2-40B4-BE49-F238E27FC236}">
                  <a16:creationId xmlns:a16="http://schemas.microsoft.com/office/drawing/2014/main" id="{0785DA88-3A5C-410B-B0EE-393AE287C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10337563" y="2348673"/>
              <a:ext cx="680746" cy="680746"/>
            </a:xfrm>
            <a:prstGeom prst="rect">
              <a:avLst/>
            </a:prstGeom>
          </p:spPr>
        </p:pic>
        <p:pic>
          <p:nvPicPr>
            <p:cNvPr id="75" name="Gráfico 19" descr="Cabeza con engranajes">
              <a:extLst>
                <a:ext uri="{FF2B5EF4-FFF2-40B4-BE49-F238E27FC236}">
                  <a16:creationId xmlns:a16="http://schemas.microsoft.com/office/drawing/2014/main" id="{D1695D44-E5A2-4302-9FF6-504B57749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9913549" y="1863581"/>
              <a:ext cx="680746" cy="680746"/>
            </a:xfrm>
            <a:prstGeom prst="rect">
              <a:avLst/>
            </a:prstGeom>
          </p:spPr>
        </p:pic>
        <p:pic>
          <p:nvPicPr>
            <p:cNvPr id="76" name="Gráfico 20" descr="Fábrica">
              <a:extLst>
                <a:ext uri="{FF2B5EF4-FFF2-40B4-BE49-F238E27FC236}">
                  <a16:creationId xmlns:a16="http://schemas.microsoft.com/office/drawing/2014/main" id="{6925A4B7-1709-4B60-B4A5-BB1B561AD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9628782" y="2527836"/>
              <a:ext cx="680746" cy="680746"/>
            </a:xfrm>
            <a:prstGeom prst="rect">
              <a:avLst/>
            </a:prstGeom>
          </p:spPr>
        </p:pic>
        <p:pic>
          <p:nvPicPr>
            <p:cNvPr id="77" name="Gráfico 21" descr="Microscopio">
              <a:extLst>
                <a:ext uri="{FF2B5EF4-FFF2-40B4-BE49-F238E27FC236}">
                  <a16:creationId xmlns:a16="http://schemas.microsoft.com/office/drawing/2014/main" id="{465BAD64-0BAD-4EE5-BAA5-E73B6184E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p:blipFill>
          <p:spPr>
            <a:xfrm>
              <a:off x="9362011" y="1421026"/>
              <a:ext cx="680746" cy="680746"/>
            </a:xfrm>
            <a:prstGeom prst="rect">
              <a:avLst/>
            </a:prstGeom>
          </p:spPr>
        </p:pic>
        <p:pic>
          <p:nvPicPr>
            <p:cNvPr id="78" name="Gráfico 22" descr="Apretón de manos">
              <a:extLst>
                <a:ext uri="{FF2B5EF4-FFF2-40B4-BE49-F238E27FC236}">
                  <a16:creationId xmlns:a16="http://schemas.microsoft.com/office/drawing/2014/main" id="{ADA7D76F-990D-4AA3-8783-9B37EBFC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p:blipFill>
          <p:spPr>
            <a:xfrm>
              <a:off x="9007677" y="2108620"/>
              <a:ext cx="680746" cy="680746"/>
            </a:xfrm>
            <a:prstGeom prst="rect">
              <a:avLst/>
            </a:prstGeom>
          </p:spPr>
        </p:pic>
      </p:grpSp>
      <p:pic>
        <p:nvPicPr>
          <p:cNvPr id="61" name="Imagen 60">
            <a:extLst>
              <a:ext uri="{FF2B5EF4-FFF2-40B4-BE49-F238E27FC236}">
                <a16:creationId xmlns:a16="http://schemas.microsoft.com/office/drawing/2014/main" id="{B78302D4-EABE-4E63-BA4D-059EB520230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93163" y="3204788"/>
            <a:ext cx="1699815" cy="2378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52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El Plan de I+D+i empresarial</a:t>
            </a:r>
          </a:p>
        </p:txBody>
      </p:sp>
    </p:spTree>
    <p:extLst>
      <p:ext uri="{BB962C8B-B14F-4D97-AF65-F5344CB8AC3E}">
        <p14:creationId xmlns:p14="http://schemas.microsoft.com/office/powerpoint/2010/main" val="4221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9" grpId="0" animBg="1"/>
      <p:bldP spid="20490" grpId="0" animBg="1"/>
      <p:bldP spid="20491" grpId="0" animBg="1"/>
      <p:bldP spid="20494" grpId="0" animBg="1"/>
      <p:bldP spid="20495" grpId="0" animBg="1"/>
      <p:bldP spid="20498" grpId="0" animBg="1"/>
      <p:bldP spid="20500" grpId="0" animBg="1"/>
      <p:bldP spid="20501" grpId="0" animBg="1"/>
      <p:bldP spid="20502" grpId="0" animBg="1"/>
      <p:bldP spid="20503" grpId="0" animBg="1"/>
      <p:bldP spid="20508" grpId="0" animBg="1"/>
      <p:bldP spid="20522" grpId="0" animBg="1"/>
      <p:bldP spid="79" grpId="0" animBg="1"/>
      <p:bldP spid="80" grpId="0" animBg="1"/>
      <p:bldP spid="81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22" y="143027"/>
            <a:ext cx="1387155" cy="981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áfico 10" descr="Grupo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39639" y="2603186"/>
            <a:ext cx="490016" cy="426666"/>
          </a:xfrm>
          <a:prstGeom prst="rect">
            <a:avLst/>
          </a:prstGeom>
        </p:spPr>
      </p:pic>
      <p:pic>
        <p:nvPicPr>
          <p:cNvPr id="5" name="Gráfico 12" descr="Monedas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39639" y="4214657"/>
            <a:ext cx="490016" cy="426666"/>
          </a:xfrm>
          <a:prstGeom prst="rect">
            <a:avLst/>
          </a:prstGeom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4386" y="3659775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177310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sp>
        <p:nvSpPr>
          <p:cNvPr id="10" name="8 Rectángulo"/>
          <p:cNvSpPr/>
          <p:nvPr/>
        </p:nvSpPr>
        <p:spPr>
          <a:xfrm>
            <a:off x="1352894" y="1410425"/>
            <a:ext cx="5779426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Investigación industrial y desarrollo experimental individual</a:t>
            </a:r>
          </a:p>
        </p:txBody>
      </p:sp>
      <p:sp>
        <p:nvSpPr>
          <p:cNvPr id="11" name="8 Rectángulo"/>
          <p:cNvSpPr/>
          <p:nvPr/>
        </p:nvSpPr>
        <p:spPr>
          <a:xfrm>
            <a:off x="8623514" y="2632198"/>
            <a:ext cx="3250771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mínimo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trabajadores</a:t>
            </a:r>
          </a:p>
        </p:txBody>
      </p:sp>
      <p:sp>
        <p:nvSpPr>
          <p:cNvPr id="12" name="8 Rectángulo"/>
          <p:cNvSpPr/>
          <p:nvPr/>
        </p:nvSpPr>
        <p:spPr>
          <a:xfrm>
            <a:off x="8623514" y="3463194"/>
            <a:ext cx="318409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45% pequeña empresa 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35% mediana empresa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1352894" y="2067478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solicitud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14" name="8 Rectángulo"/>
          <p:cNvSpPr/>
          <p:nvPr/>
        </p:nvSpPr>
        <p:spPr>
          <a:xfrm>
            <a:off x="1352894" y="3001530"/>
            <a:ext cx="5779426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Presupuesto: entre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30.000 € y 175.000 €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 dedicado a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Contratación con OI. Asistencia y consultoría de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y licencias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Materiales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Amortización de instrumental  y equipamiento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15" name="8 Rectángulo"/>
          <p:cNvSpPr/>
          <p:nvPr/>
        </p:nvSpPr>
        <p:spPr>
          <a:xfrm>
            <a:off x="1352894" y="5043576"/>
            <a:ext cx="5115793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proyecto: salto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tecnológico | novedad | 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plan 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trabajo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21/2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1" name="8 Rectángulo"/>
          <p:cNvSpPr/>
          <p:nvPr/>
        </p:nvSpPr>
        <p:spPr>
          <a:xfrm>
            <a:off x="9598521" y="1238447"/>
            <a:ext cx="1683498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4.057.000 </a:t>
            </a:r>
            <a:r>
              <a:rPr lang="es-ES" sz="2400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  <a:endParaRPr lang="es-ES_tradnl" sz="24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242578"/>
            <a:ext cx="453402" cy="453402"/>
          </a:xfrm>
          <a:prstGeom prst="rect">
            <a:avLst/>
          </a:prstGeom>
        </p:spPr>
      </p:pic>
      <p:sp>
        <p:nvSpPr>
          <p:cNvPr id="23" name="8 Rectángulo"/>
          <p:cNvSpPr/>
          <p:nvPr/>
        </p:nvSpPr>
        <p:spPr>
          <a:xfrm>
            <a:off x="8623514" y="4459280"/>
            <a:ext cx="3469662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3956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10" descr="Grupo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86002" y="2638977"/>
            <a:ext cx="490016" cy="426666"/>
          </a:xfrm>
          <a:prstGeom prst="rect">
            <a:avLst/>
          </a:prstGeom>
        </p:spPr>
      </p:pic>
      <p:pic>
        <p:nvPicPr>
          <p:cNvPr id="5" name="Gráfico 12" descr="Monedas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04866" y="4417345"/>
            <a:ext cx="490016" cy="426666"/>
          </a:xfrm>
          <a:prstGeom prst="rect">
            <a:avLst/>
          </a:prstGeom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24386" y="3659775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177310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21/2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1" name="8 Rectángulo"/>
          <p:cNvSpPr/>
          <p:nvPr/>
        </p:nvSpPr>
        <p:spPr>
          <a:xfrm>
            <a:off x="1352894" y="1410425"/>
            <a:ext cx="6353004" cy="369332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Investigación industrial y desarrollo experimental en cooperación</a:t>
            </a:r>
          </a:p>
        </p:txBody>
      </p:sp>
      <p:sp>
        <p:nvSpPr>
          <p:cNvPr id="22" name="8 Rectángulo"/>
          <p:cNvSpPr/>
          <p:nvPr/>
        </p:nvSpPr>
        <p:spPr>
          <a:xfrm>
            <a:off x="1352894" y="3001530"/>
            <a:ext cx="5466546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Presupuesto: entre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80.000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 y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500.000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 dedicado a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Contratación con OI. Asistencia y consultoría de I+D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y licencias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Materiales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Amortización de instrumental  y equipamiento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3" name="8 Rectángulo"/>
          <p:cNvSpPr/>
          <p:nvPr/>
        </p:nvSpPr>
        <p:spPr>
          <a:xfrm>
            <a:off x="1352894" y="5043576"/>
            <a:ext cx="5452630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proyecto: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salto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tecnológico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|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novedad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| plan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trabajo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4" name="8 Rectángulo"/>
          <p:cNvSpPr/>
          <p:nvPr/>
        </p:nvSpPr>
        <p:spPr>
          <a:xfrm>
            <a:off x="1352894" y="2067478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solicitud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22" y="116327"/>
            <a:ext cx="2234509" cy="934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8 Rectángulo"/>
          <p:cNvSpPr/>
          <p:nvPr/>
        </p:nvSpPr>
        <p:spPr>
          <a:xfrm>
            <a:off x="7976018" y="2390645"/>
            <a:ext cx="405505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Consorcio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2 o más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empresas con un mínimo de 3 trabajadores,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una PYME</a:t>
            </a:r>
          </a:p>
          <a:p>
            <a:pPr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Presupuesto por empresa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&gt;15% y &lt;70%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7" name="8 Rectángulo"/>
          <p:cNvSpPr/>
          <p:nvPr/>
        </p:nvSpPr>
        <p:spPr>
          <a:xfrm>
            <a:off x="7976018" y="3555115"/>
            <a:ext cx="3622246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lvl="1"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- 60 % pequeña empresa  </a:t>
            </a:r>
          </a:p>
          <a:p>
            <a:pPr lvl="1"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- 50 % mediana empresa</a:t>
            </a:r>
          </a:p>
          <a:p>
            <a:pPr lvl="1"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- 40 % grande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8" name="8 Rectángulo"/>
          <p:cNvSpPr/>
          <p:nvPr/>
        </p:nvSpPr>
        <p:spPr>
          <a:xfrm>
            <a:off x="9598521" y="1238447"/>
            <a:ext cx="1683498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1.912.500 </a:t>
            </a:r>
            <a:r>
              <a:rPr lang="es-ES" sz="2400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  <a:endParaRPr lang="es-ES_tradnl" sz="24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244511"/>
            <a:ext cx="453402" cy="453402"/>
          </a:xfrm>
          <a:prstGeom prst="rect">
            <a:avLst/>
          </a:prstGeom>
        </p:spPr>
      </p:pic>
      <p:sp>
        <p:nvSpPr>
          <p:cNvPr id="31" name="8 Rectángulo"/>
          <p:cNvSpPr/>
          <p:nvPr/>
        </p:nvSpPr>
        <p:spPr>
          <a:xfrm>
            <a:off x="7980966" y="4755444"/>
            <a:ext cx="3617298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33006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áfico 10" descr="Grupo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35752" y="2437711"/>
            <a:ext cx="490016" cy="426666"/>
          </a:xfrm>
          <a:prstGeom prst="rect">
            <a:avLst/>
          </a:prstGeom>
        </p:spPr>
      </p:pic>
      <p:pic>
        <p:nvPicPr>
          <p:cNvPr id="5" name="Gráfico 12" descr="Monedas"/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35752" y="4436080"/>
            <a:ext cx="490016" cy="426666"/>
          </a:xfrm>
          <a:prstGeom prst="rect">
            <a:avLst/>
          </a:prstGeom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864" y="3804613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317319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26/2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598521" y="1238447"/>
            <a:ext cx="168349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6.000.000 </a:t>
            </a:r>
            <a:r>
              <a:rPr lang="es-ES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r>
              <a:rPr lang="es-ES" sz="16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(global INNOVA)</a:t>
            </a: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77" y="1338188"/>
            <a:ext cx="453402" cy="453402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533628F-29DD-4992-A96A-28CC622B831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45" y="137209"/>
            <a:ext cx="2324839" cy="853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8 Rectángulo"/>
          <p:cNvSpPr/>
          <p:nvPr/>
        </p:nvSpPr>
        <p:spPr>
          <a:xfrm>
            <a:off x="1368159" y="1274191"/>
            <a:ext cx="63474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Apoyo al desarrollo y fabricación de </a:t>
            </a:r>
            <a:r>
              <a:rPr lang="es-ES" b="1" u="sng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nuevos productos 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o a la mejora significativa de los existentes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2" name="8 Rectángulo"/>
          <p:cNvSpPr/>
          <p:nvPr/>
        </p:nvSpPr>
        <p:spPr>
          <a:xfrm>
            <a:off x="1368159" y="3140783"/>
            <a:ext cx="5679673" cy="175432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 mínimo 15.000 €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y asistencia técnica: mínimo 15% o 25.000 €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Bienes de equipo, moldes y matrices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Software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propio: máximo 30.000 €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Patentes / Registro propiedad industrial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3" name="8 Rectángulo"/>
          <p:cNvSpPr/>
          <p:nvPr/>
        </p:nvSpPr>
        <p:spPr>
          <a:xfrm>
            <a:off x="1368159" y="5182075"/>
            <a:ext cx="6046794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proyecto: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novedad | plan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trabajo | integración</a:t>
            </a:r>
            <a:endParaRPr lang="es-ES_tradnl" dirty="0" smtClean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técnica: equipo de trabajo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4" name="8 Rectángulo"/>
          <p:cNvSpPr/>
          <p:nvPr/>
        </p:nvSpPr>
        <p:spPr>
          <a:xfrm>
            <a:off x="1394540" y="2207487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1/1/2019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5" name="8 Rectángulo"/>
          <p:cNvSpPr/>
          <p:nvPr/>
        </p:nvSpPr>
        <p:spPr>
          <a:xfrm>
            <a:off x="8525768" y="2327805"/>
            <a:ext cx="352065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manufacturera CNAE 10 - 33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Mínimo 2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trabajadores</a:t>
            </a:r>
          </a:p>
        </p:txBody>
      </p:sp>
      <p:sp>
        <p:nvSpPr>
          <p:cNvPr id="37" name="8 Rectángulo"/>
          <p:cNvSpPr/>
          <p:nvPr/>
        </p:nvSpPr>
        <p:spPr>
          <a:xfrm>
            <a:off x="8675635" y="3449084"/>
            <a:ext cx="281262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45% pequeña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35% mediana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135.000 €</a:t>
            </a:r>
          </a:p>
        </p:txBody>
      </p:sp>
      <p:sp>
        <p:nvSpPr>
          <p:cNvPr id="22" name="8 Rectángulo"/>
          <p:cNvSpPr/>
          <p:nvPr/>
        </p:nvSpPr>
        <p:spPr>
          <a:xfrm>
            <a:off x="8675635" y="4719880"/>
            <a:ext cx="3370786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1167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8" descr="portada03_d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07500" y="3213099"/>
            <a:ext cx="298450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áfico 52" descr="Base de datos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19864" y="3804613"/>
            <a:ext cx="426666" cy="426666"/>
          </a:xfrm>
          <a:prstGeom prst="rect">
            <a:avLst/>
          </a:prstGeom>
        </p:spPr>
      </p:pic>
      <p:pic>
        <p:nvPicPr>
          <p:cNvPr id="7" name="Gráfico 54" descr="Cronómetro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9864" y="2317319"/>
            <a:ext cx="426666" cy="426666"/>
          </a:xfrm>
          <a:prstGeom prst="rect">
            <a:avLst/>
          </a:prstGeom>
        </p:spPr>
      </p:pic>
      <p:pic>
        <p:nvPicPr>
          <p:cNvPr id="8" name="Gráfico 56" descr="Cabeza con engranajes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19864" y="1381758"/>
            <a:ext cx="426666" cy="426666"/>
          </a:xfrm>
          <a:prstGeom prst="rect">
            <a:avLst/>
          </a:prstGeom>
        </p:spPr>
      </p:pic>
      <p:pic>
        <p:nvPicPr>
          <p:cNvPr id="9" name="Gráfico 4" descr="Lista de comprobación"/>
          <p:cNvPicPr>
            <a:picLocks noChangeAspect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19864" y="5568907"/>
            <a:ext cx="426666" cy="426666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169C2FC6-ACD4-4314-99A4-5BFC69BC38A6}"/>
              </a:ext>
            </a:extLst>
          </p:cNvPr>
          <p:cNvGrpSpPr/>
          <p:nvPr/>
        </p:nvGrpSpPr>
        <p:grpSpPr>
          <a:xfrm>
            <a:off x="9907268" y="6282574"/>
            <a:ext cx="2185908" cy="488138"/>
            <a:chOff x="9404754" y="5985143"/>
            <a:chExt cx="2312035" cy="541188"/>
          </a:xfrm>
        </p:grpSpPr>
        <p:pic>
          <p:nvPicPr>
            <p:cNvPr id="17" name="Picture 12" descr="Logo FEDER">
              <a:extLst>
                <a:ext uri="{FF2B5EF4-FFF2-40B4-BE49-F238E27FC236}">
                  <a16:creationId xmlns:a16="http://schemas.microsoft.com/office/drawing/2014/main" id="{34BDF35F-0CBC-467E-ACBF-7006C7EA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923" y="5985143"/>
              <a:ext cx="1297866" cy="54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 descr="RIS3-horizontal-p-sinUE">
              <a:extLst>
                <a:ext uri="{FF2B5EF4-FFF2-40B4-BE49-F238E27FC236}">
                  <a16:creationId xmlns:a16="http://schemas.microsoft.com/office/drawing/2014/main" id="{8DA09420-5DED-4BDE-8AEF-92F592AB2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4754" y="5985143"/>
              <a:ext cx="869905" cy="53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squina doblada 18"/>
          <p:cNvSpPr/>
          <p:nvPr/>
        </p:nvSpPr>
        <p:spPr bwMode="auto">
          <a:xfrm>
            <a:off x="8820121" y="137209"/>
            <a:ext cx="2659523" cy="1023840"/>
          </a:xfrm>
          <a:prstGeom prst="foldedCorner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54000" tIns="18000" rIns="18000" bIns="18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Plazo de solicitud</a:t>
            </a:r>
            <a:endParaRPr lang="es-ES" altLang="es-ES_tradnl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desde 15/1</a:t>
            </a:r>
          </a:p>
          <a:p>
            <a:pPr algn="ctr"/>
            <a:r>
              <a:rPr lang="es-ES" alt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hasta 26/2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23799" y="468525"/>
            <a:ext cx="330159" cy="330159"/>
          </a:xfrm>
          <a:prstGeom prst="rect">
            <a:avLst/>
          </a:prstGeom>
        </p:spPr>
      </p:pic>
      <p:sp>
        <p:nvSpPr>
          <p:cNvPr id="28" name="8 Rectángulo"/>
          <p:cNvSpPr/>
          <p:nvPr/>
        </p:nvSpPr>
        <p:spPr>
          <a:xfrm>
            <a:off x="9598521" y="1238447"/>
            <a:ext cx="1683498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s-ES_tradnl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6.000.000 </a:t>
            </a:r>
            <a:r>
              <a:rPr lang="es-ES" sz="24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€</a:t>
            </a:r>
          </a:p>
          <a:p>
            <a:pPr algn="ctr">
              <a:defRPr/>
            </a:pPr>
            <a:r>
              <a:rPr lang="es-ES" sz="1600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(global INNOVA)</a:t>
            </a:r>
            <a:endParaRPr lang="es-ES_tradnl" sz="1600" b="1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1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colorTemperature colorTemp="6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799" y="1354854"/>
            <a:ext cx="453402" cy="453402"/>
          </a:xfrm>
          <a:prstGeom prst="rect">
            <a:avLst/>
          </a:prstGeom>
        </p:spPr>
      </p:pic>
      <p:sp>
        <p:nvSpPr>
          <p:cNvPr id="35" name="8 Rectángulo"/>
          <p:cNvSpPr/>
          <p:nvPr/>
        </p:nvSpPr>
        <p:spPr>
          <a:xfrm>
            <a:off x="8419887" y="2317319"/>
            <a:ext cx="352065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PYME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CNAE 10 - 33 y 49 - 52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Mínimo 2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trabajadores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9A42A57-5AD2-4A99-BC0B-A9A7B0B704B7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43" y="224753"/>
            <a:ext cx="2312114" cy="848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8 Rectángulo"/>
          <p:cNvSpPr/>
          <p:nvPr/>
        </p:nvSpPr>
        <p:spPr>
          <a:xfrm>
            <a:off x="8569754" y="3438598"/>
            <a:ext cx="325077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Subvención hasta: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45% pequeña empresa</a:t>
            </a:r>
          </a:p>
          <a:p>
            <a:pPr marL="742950" lvl="1" indent="-285750">
              <a:buFontTx/>
              <a:buChar char="-"/>
              <a:defRPr/>
            </a:pP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mediana empresa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Máximo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135.000 €</a:t>
            </a:r>
          </a:p>
        </p:txBody>
      </p:sp>
      <p:sp>
        <p:nvSpPr>
          <p:cNvPr id="24" name="8 Rectángulo"/>
          <p:cNvSpPr/>
          <p:nvPr/>
        </p:nvSpPr>
        <p:spPr>
          <a:xfrm>
            <a:off x="1352894" y="1269224"/>
            <a:ext cx="6347439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Apoyo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proyectos </a:t>
            </a:r>
            <a:r>
              <a:rPr lang="es-ES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 mejora continua </a:t>
            </a:r>
            <a:r>
              <a:rPr lang="es-ES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a readaptación de procesos con criterios de ecoeficiencia</a:t>
            </a:r>
            <a:endParaRPr lang="es-ES_tradnl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25" name="8 Rectángulo"/>
          <p:cNvSpPr/>
          <p:nvPr/>
        </p:nvSpPr>
        <p:spPr>
          <a:xfrm>
            <a:off x="1352894" y="3323794"/>
            <a:ext cx="5563295" cy="1477328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Presupuesto mínimo 12.000 €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Consultoría y asistencia técnica: mínimo 15% o 25.000 €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Sensorización y bienes de equipo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Software 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Personal propio: máximo 30.000 €</a:t>
            </a:r>
          </a:p>
        </p:txBody>
      </p:sp>
      <p:sp>
        <p:nvSpPr>
          <p:cNvPr id="26" name="8 Rectángulo"/>
          <p:cNvSpPr/>
          <p:nvPr/>
        </p:nvSpPr>
        <p:spPr>
          <a:xfrm>
            <a:off x="1352894" y="5182075"/>
            <a:ext cx="6157193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Calidad del proyecto: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novedad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plan de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trabajo |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integración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Viabilidad técnica: equipo de trabajo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Impacto del proyecto</a:t>
            </a:r>
          </a:p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Características de la empresa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sp>
        <p:nvSpPr>
          <p:cNvPr id="36" name="8 Rectángulo"/>
          <p:cNvSpPr/>
          <p:nvPr/>
        </p:nvSpPr>
        <p:spPr>
          <a:xfrm>
            <a:off x="1352894" y="2296509"/>
            <a:ext cx="6157193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Ejecución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y gastos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desde 1/1/2019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el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30/06/2020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Justificación 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hasta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7/10/2020</a:t>
            </a:r>
            <a:endParaRPr lang="es-ES_tradnl" sz="1400" dirty="0">
              <a:latin typeface="Calibri" panose="020F0502020204030204" pitchFamily="34" charset="0"/>
              <a:ea typeface="Eurostile" charset="0"/>
              <a:cs typeface="Calibri" panose="020F0502020204030204" pitchFamily="34" charset="0"/>
            </a:endParaRPr>
          </a:p>
        </p:txBody>
      </p:sp>
      <p:pic>
        <p:nvPicPr>
          <p:cNvPr id="38" name="Gráfico 10" descr="Grupo"/>
          <p:cNvPicPr>
            <a:picLocks noChangeAspect="1"/>
          </p:cNvPicPr>
          <p:nvPr/>
        </p:nvPicPr>
        <p:blipFill>
          <a:blip r:embed="rId3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29871" y="2427225"/>
            <a:ext cx="490016" cy="426666"/>
          </a:xfrm>
          <a:prstGeom prst="rect">
            <a:avLst/>
          </a:prstGeom>
        </p:spPr>
      </p:pic>
      <p:pic>
        <p:nvPicPr>
          <p:cNvPr id="39" name="Gráfico 12" descr="Monedas"/>
          <p:cNvPicPr>
            <a:picLocks noChangeAspect="1"/>
          </p:cNvPicPr>
          <p:nvPr/>
        </p:nvPicPr>
        <p:blipFill>
          <a:blip r:embed="rId3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29871" y="4374456"/>
            <a:ext cx="490016" cy="426666"/>
          </a:xfrm>
          <a:prstGeom prst="rect">
            <a:avLst/>
          </a:prstGeom>
        </p:spPr>
      </p:pic>
      <p:sp>
        <p:nvSpPr>
          <p:cNvPr id="27" name="8 Rectángulo"/>
          <p:cNvSpPr/>
          <p:nvPr/>
        </p:nvSpPr>
        <p:spPr>
          <a:xfrm>
            <a:off x="8569754" y="4573182"/>
            <a:ext cx="3523422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Posibilidad de anticipo</a:t>
            </a:r>
            <a:r>
              <a:rPr lang="es-ES_tradnl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 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(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aval 25%</a:t>
            </a: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):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75% </a:t>
            </a:r>
            <a:r>
              <a:rPr lang="es-ES_tradnl" b="1" dirty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pequeña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empresa </a:t>
            </a:r>
          </a:p>
          <a:p>
            <a:pPr lvl="1">
              <a:defRPr/>
            </a:pPr>
            <a:r>
              <a:rPr lang="es-ES_tradnl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- </a:t>
            </a:r>
            <a:r>
              <a:rPr lang="es-ES_tradnl" b="1" dirty="0" smtClean="0">
                <a:latin typeface="Calibri" panose="020F0502020204030204" pitchFamily="34" charset="0"/>
                <a:ea typeface="Eurostile" charset="0"/>
                <a:cs typeface="Calibri" panose="020F0502020204030204" pitchFamily="34" charset="0"/>
              </a:rPr>
              <a:t>50% mediana empresa</a:t>
            </a:r>
          </a:p>
        </p:txBody>
      </p:sp>
    </p:spTree>
    <p:extLst>
      <p:ext uri="{BB962C8B-B14F-4D97-AF65-F5344CB8AC3E}">
        <p14:creationId xmlns:p14="http://schemas.microsoft.com/office/powerpoint/2010/main" val="41750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5675</TotalTime>
  <Words>2557</Words>
  <Application>Microsoft Office PowerPoint</Application>
  <PresentationFormat>Panorámica</PresentationFormat>
  <Paragraphs>412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Eurostile</vt:lpstr>
      <vt:lpstr>Lato</vt:lpstr>
      <vt:lpstr>Times New Roman</vt:lpstr>
      <vt:lpstr>Wingdings</vt:lpstr>
      <vt:lpstr>Tema de Office</vt:lpstr>
      <vt:lpstr>     DIGITALIZA-CV   Ayudas a la I+D e Innovación empresarial 2019</vt:lpstr>
      <vt:lpstr>Sobre el IVACE</vt:lpstr>
      <vt:lpstr>Plan Acción Transformación Modelo Económico  Comunitat Valenciana</vt:lpstr>
      <vt:lpstr>Líneas maestras</vt:lpstr>
      <vt:lpstr>El Plan de I+D+i empresarial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Proyectos subvencionables:</vt:lpstr>
      <vt:lpstr>Resultados 2016 y 2017</vt:lpstr>
      <vt:lpstr>Presentación de PowerPoint</vt:lpstr>
      <vt:lpstr>Ayudas para I+D+i Resumen de novedades para 2019</vt:lpstr>
      <vt:lpstr>Recomendaciones para la presentación de proyectos</vt:lpstr>
      <vt:lpstr>¿ Mi proyecto es                   o                  ? </vt:lpstr>
      <vt:lpstr>¿ Mi proyecto es                   o                  ? </vt:lpstr>
      <vt:lpstr>¿ Mi proyecto es                   o                  ? </vt:lpstr>
      <vt:lpstr>¿ Mi proyecto es de I+D o de Innovación ?</vt:lpstr>
      <vt:lpstr>HADA: autodiagnóstico Activa Industria 4.0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Minguez</dc:creator>
  <cp:lastModifiedBy>Antonio Leon Sanchez</cp:lastModifiedBy>
  <cp:revision>560</cp:revision>
  <cp:lastPrinted>2018-10-01T06:16:50Z</cp:lastPrinted>
  <dcterms:created xsi:type="dcterms:W3CDTF">2017-07-11T06:30:59Z</dcterms:created>
  <dcterms:modified xsi:type="dcterms:W3CDTF">2019-01-18T10:32:43Z</dcterms:modified>
</cp:coreProperties>
</file>